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oboto Slab"/>
      <p:regular r:id="rId25"/>
      <p:bold r:id="rId26"/>
    </p:embeddedFont>
    <p:embeddedFont>
      <p:font typeface="Roboto"/>
      <p:regular r:id="rId27"/>
      <p:bold r:id="rId28"/>
      <p:italic r:id="rId29"/>
      <p:boldItalic r:id="rId30"/>
    </p:embeddedFont>
    <p:embeddedFont>
      <p:font typeface="Josefin Sans"/>
      <p:regular r:id="rId31"/>
      <p:bold r:id="rId32"/>
      <p:italic r:id="rId33"/>
      <p:boldItalic r:id="rId34"/>
    </p:embeddedFont>
    <p:embeddedFont>
      <p:font typeface="Syncopate"/>
      <p:regular r:id="rId35"/>
      <p:bold r:id="rId36"/>
    </p:embeddedFont>
    <p:embeddedFont>
      <p:font typeface="Merriweather"/>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BE6D2E0-7D19-4EB0-B3CD-6242E12B1BBC}">
  <a:tblStyle styleId="{4BE6D2E0-7D19-4EB0-B3CD-6242E12B1BBC}"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erriweather-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Slab-bold.fntdata"/><Relationship Id="rId25" Type="http://schemas.openxmlformats.org/officeDocument/2006/relationships/font" Target="fonts/RobotoSlab-regular.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JosefinSans-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JosefinSans-italic.fntdata"/><Relationship Id="rId10" Type="http://schemas.openxmlformats.org/officeDocument/2006/relationships/slide" Target="slides/slide4.xml"/><Relationship Id="rId32" Type="http://schemas.openxmlformats.org/officeDocument/2006/relationships/font" Target="fonts/JosefinSans-bold.fntdata"/><Relationship Id="rId13" Type="http://schemas.openxmlformats.org/officeDocument/2006/relationships/slide" Target="slides/slide7.xml"/><Relationship Id="rId35" Type="http://schemas.openxmlformats.org/officeDocument/2006/relationships/font" Target="fonts/Syncopate-regular.fntdata"/><Relationship Id="rId12" Type="http://schemas.openxmlformats.org/officeDocument/2006/relationships/slide" Target="slides/slide6.xml"/><Relationship Id="rId34" Type="http://schemas.openxmlformats.org/officeDocument/2006/relationships/font" Target="fonts/JosefinSans-boldItalic.fntdata"/><Relationship Id="rId15" Type="http://schemas.openxmlformats.org/officeDocument/2006/relationships/slide" Target="slides/slide9.xml"/><Relationship Id="rId37" Type="http://schemas.openxmlformats.org/officeDocument/2006/relationships/font" Target="fonts/Merriweather-regular.fntdata"/><Relationship Id="rId14" Type="http://schemas.openxmlformats.org/officeDocument/2006/relationships/slide" Target="slides/slide8.xml"/><Relationship Id="rId36" Type="http://schemas.openxmlformats.org/officeDocument/2006/relationships/font" Target="fonts/Syncopate-bold.fntdata"/><Relationship Id="rId17" Type="http://schemas.openxmlformats.org/officeDocument/2006/relationships/slide" Target="slides/slide11.xml"/><Relationship Id="rId39" Type="http://schemas.openxmlformats.org/officeDocument/2006/relationships/font" Target="fonts/Merriweather-italic.fntdata"/><Relationship Id="rId16" Type="http://schemas.openxmlformats.org/officeDocument/2006/relationships/slide" Target="slides/slide10.xml"/><Relationship Id="rId38" Type="http://schemas.openxmlformats.org/officeDocument/2006/relationships/font" Target="fonts/Merriweather-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94aa234659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94aa234659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8b20614147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8b20614147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8b20614147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8b20614147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8b20614147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8b20614147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8b20614147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8b20614147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8b20614147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8b20614147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8b20614147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8b20614147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8b20614147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8b20614147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8b20614147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8b20614147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9a867ec5d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9a867ec5d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94aa234659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94aa234659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94aa2346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g294aa23465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94aa23465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94aa23465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94aa234659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294aa234659_0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94aa23465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g294aa234659_0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94aa234659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g294aa234659_0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94aa234659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94aa234659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bg>
      <p:bgPr>
        <a:solidFill>
          <a:schemeClr val="lt1"/>
        </a:solidFill>
      </p:bgPr>
    </p:bg>
    <p:spTree>
      <p:nvGrpSpPr>
        <p:cNvPr id="59" name="Shape 59"/>
        <p:cNvGrpSpPr/>
        <p:nvPr/>
      </p:nvGrpSpPr>
      <p:grpSpPr>
        <a:xfrm>
          <a:off x="0" y="0"/>
          <a:ext cx="0" cy="0"/>
          <a:chOff x="0" y="0"/>
          <a:chExt cx="0" cy="0"/>
        </a:xfrm>
      </p:grpSpPr>
      <p:sp>
        <p:nvSpPr>
          <p:cNvPr id="60" name="Google Shape;60;p13"/>
          <p:cNvSpPr txBox="1"/>
          <p:nvPr>
            <p:ph type="title"/>
          </p:nvPr>
        </p:nvSpPr>
        <p:spPr>
          <a:xfrm>
            <a:off x="718825" y="848550"/>
            <a:ext cx="3853200" cy="623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4200"/>
              <a:buNone/>
              <a:defRPr sz="2800">
                <a:solidFill>
                  <a:schemeClr val="lt2"/>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61" name="Google Shape;61;p13"/>
          <p:cNvSpPr txBox="1"/>
          <p:nvPr>
            <p:ph idx="1" type="subTitle"/>
          </p:nvPr>
        </p:nvSpPr>
        <p:spPr>
          <a:xfrm>
            <a:off x="849475" y="2494650"/>
            <a:ext cx="3591900" cy="18003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a:solidFill>
                  <a:schemeClr val="lt2"/>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7">
    <p:spTree>
      <p:nvGrpSpPr>
        <p:cNvPr id="62" name="Shape 62"/>
        <p:cNvGrpSpPr/>
        <p:nvPr/>
      </p:nvGrpSpPr>
      <p:grpSpPr>
        <a:xfrm>
          <a:off x="0" y="0"/>
          <a:ext cx="0" cy="0"/>
          <a:chOff x="0" y="0"/>
          <a:chExt cx="0" cy="0"/>
        </a:xfrm>
      </p:grpSpPr>
      <p:sp>
        <p:nvSpPr>
          <p:cNvPr id="63" name="Google Shape;63;p14"/>
          <p:cNvSpPr txBox="1"/>
          <p:nvPr>
            <p:ph idx="1" type="subTitle"/>
          </p:nvPr>
        </p:nvSpPr>
        <p:spPr>
          <a:xfrm>
            <a:off x="5659289" y="1285100"/>
            <a:ext cx="2765400" cy="342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800"/>
              <a:buFont typeface="Josefin Sans"/>
              <a:buNone/>
              <a:defRPr b="1" sz="1800">
                <a:solidFill>
                  <a:schemeClr val="lt1"/>
                </a:solidFill>
                <a:latin typeface="Syncopate"/>
                <a:ea typeface="Syncopate"/>
                <a:cs typeface="Syncopate"/>
                <a:sym typeface="Syncopate"/>
              </a:defRPr>
            </a:lvl1pPr>
            <a:lvl2pPr lvl="1"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2pPr>
            <a:lvl3pPr lvl="2"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3pPr>
            <a:lvl4pPr lvl="3"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4pPr>
            <a:lvl5pPr lvl="4"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5pPr>
            <a:lvl6pPr lvl="5"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6pPr>
            <a:lvl7pPr lvl="6"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7pPr>
            <a:lvl8pPr lvl="7"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8pPr>
            <a:lvl9pPr lvl="8"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9pPr>
          </a:lstStyle>
          <a:p/>
        </p:txBody>
      </p:sp>
      <p:sp>
        <p:nvSpPr>
          <p:cNvPr id="64" name="Google Shape;64;p14"/>
          <p:cNvSpPr txBox="1"/>
          <p:nvPr>
            <p:ph idx="2" type="subTitle"/>
          </p:nvPr>
        </p:nvSpPr>
        <p:spPr>
          <a:xfrm>
            <a:off x="5659352" y="2463061"/>
            <a:ext cx="2765400" cy="342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800"/>
              <a:buFont typeface="Josefin Sans"/>
              <a:buNone/>
              <a:defRPr b="1" sz="1800">
                <a:solidFill>
                  <a:schemeClr val="lt1"/>
                </a:solidFill>
                <a:latin typeface="Syncopate"/>
                <a:ea typeface="Syncopate"/>
                <a:cs typeface="Syncopate"/>
                <a:sym typeface="Syncopate"/>
              </a:defRPr>
            </a:lvl1pPr>
            <a:lvl2pPr lvl="1"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2pPr>
            <a:lvl3pPr lvl="2"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3pPr>
            <a:lvl4pPr lvl="3"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4pPr>
            <a:lvl5pPr lvl="4"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5pPr>
            <a:lvl6pPr lvl="5"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6pPr>
            <a:lvl7pPr lvl="6"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7pPr>
            <a:lvl8pPr lvl="7"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8pPr>
            <a:lvl9pPr lvl="8"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9pPr>
          </a:lstStyle>
          <a:p/>
        </p:txBody>
      </p:sp>
      <p:sp>
        <p:nvSpPr>
          <p:cNvPr id="65" name="Google Shape;65;p14"/>
          <p:cNvSpPr txBox="1"/>
          <p:nvPr>
            <p:ph idx="3" type="subTitle"/>
          </p:nvPr>
        </p:nvSpPr>
        <p:spPr>
          <a:xfrm>
            <a:off x="5659275" y="3641023"/>
            <a:ext cx="2765400" cy="342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800"/>
              <a:buFont typeface="Josefin Sans"/>
              <a:buNone/>
              <a:defRPr b="1" sz="1800">
                <a:solidFill>
                  <a:schemeClr val="lt1"/>
                </a:solidFill>
                <a:latin typeface="Syncopate"/>
                <a:ea typeface="Syncopate"/>
                <a:cs typeface="Syncopate"/>
                <a:sym typeface="Syncopate"/>
              </a:defRPr>
            </a:lvl1pPr>
            <a:lvl2pPr lvl="1"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2pPr>
            <a:lvl3pPr lvl="2"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3pPr>
            <a:lvl4pPr lvl="3"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4pPr>
            <a:lvl5pPr lvl="4"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5pPr>
            <a:lvl6pPr lvl="5"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6pPr>
            <a:lvl7pPr lvl="6"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7pPr>
            <a:lvl8pPr lvl="7"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8pPr>
            <a:lvl9pPr lvl="8" rtl="0" algn="l">
              <a:lnSpc>
                <a:spcPct val="115000"/>
              </a:lnSpc>
              <a:spcBef>
                <a:spcPts val="0"/>
              </a:spcBef>
              <a:spcAft>
                <a:spcPts val="0"/>
              </a:spcAft>
              <a:buSzPts val="1800"/>
              <a:buFont typeface="Josefin Sans"/>
              <a:buNone/>
              <a:defRPr sz="1800">
                <a:latin typeface="Josefin Sans"/>
                <a:ea typeface="Josefin Sans"/>
                <a:cs typeface="Josefin Sans"/>
                <a:sym typeface="Josefin Sans"/>
              </a:defRPr>
            </a:lvl9pPr>
          </a:lstStyle>
          <a:p/>
        </p:txBody>
      </p:sp>
      <p:sp>
        <p:nvSpPr>
          <p:cNvPr id="66" name="Google Shape;66;p14"/>
          <p:cNvSpPr txBox="1"/>
          <p:nvPr>
            <p:ph type="title"/>
          </p:nvPr>
        </p:nvSpPr>
        <p:spPr>
          <a:xfrm>
            <a:off x="4852525" y="445025"/>
            <a:ext cx="3572400" cy="57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2800">
                <a:solidFill>
                  <a:schemeClr val="lt1"/>
                </a:solidFill>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7" name="Google Shape;67;p14"/>
          <p:cNvSpPr txBox="1"/>
          <p:nvPr>
            <p:ph idx="4" type="subTitle"/>
          </p:nvPr>
        </p:nvSpPr>
        <p:spPr>
          <a:xfrm>
            <a:off x="5659275" y="1616078"/>
            <a:ext cx="2765400" cy="594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1"/>
              </a:buClr>
              <a:buSzPts val="2800"/>
              <a:buNone/>
              <a:defRPr>
                <a:solidFill>
                  <a:schemeClr val="lt1"/>
                </a:solidFill>
              </a:defRPr>
            </a:lvl1pPr>
            <a:lvl2pPr lvl="1" rtl="0" algn="l">
              <a:lnSpc>
                <a:spcPct val="100000"/>
              </a:lnSpc>
              <a:spcBef>
                <a:spcPts val="0"/>
              </a:spcBef>
              <a:spcAft>
                <a:spcPts val="0"/>
              </a:spcAft>
              <a:buClr>
                <a:schemeClr val="accent1"/>
              </a:buClr>
              <a:buSzPts val="2800"/>
              <a:buNone/>
              <a:defRPr sz="2800">
                <a:solidFill>
                  <a:schemeClr val="accent1"/>
                </a:solidFill>
              </a:defRPr>
            </a:lvl2pPr>
            <a:lvl3pPr lvl="2" rtl="0" algn="l">
              <a:lnSpc>
                <a:spcPct val="100000"/>
              </a:lnSpc>
              <a:spcBef>
                <a:spcPts val="0"/>
              </a:spcBef>
              <a:spcAft>
                <a:spcPts val="0"/>
              </a:spcAft>
              <a:buClr>
                <a:schemeClr val="accent1"/>
              </a:buClr>
              <a:buSzPts val="2800"/>
              <a:buNone/>
              <a:defRPr sz="2800">
                <a:solidFill>
                  <a:schemeClr val="accent1"/>
                </a:solidFill>
              </a:defRPr>
            </a:lvl3pPr>
            <a:lvl4pPr lvl="3" rtl="0" algn="l">
              <a:lnSpc>
                <a:spcPct val="100000"/>
              </a:lnSpc>
              <a:spcBef>
                <a:spcPts val="0"/>
              </a:spcBef>
              <a:spcAft>
                <a:spcPts val="0"/>
              </a:spcAft>
              <a:buClr>
                <a:schemeClr val="accent1"/>
              </a:buClr>
              <a:buSzPts val="2800"/>
              <a:buNone/>
              <a:defRPr sz="2800">
                <a:solidFill>
                  <a:schemeClr val="accent1"/>
                </a:solidFill>
              </a:defRPr>
            </a:lvl4pPr>
            <a:lvl5pPr lvl="4" rtl="0" algn="l">
              <a:lnSpc>
                <a:spcPct val="100000"/>
              </a:lnSpc>
              <a:spcBef>
                <a:spcPts val="0"/>
              </a:spcBef>
              <a:spcAft>
                <a:spcPts val="0"/>
              </a:spcAft>
              <a:buClr>
                <a:schemeClr val="accent1"/>
              </a:buClr>
              <a:buSzPts val="2800"/>
              <a:buNone/>
              <a:defRPr sz="2800">
                <a:solidFill>
                  <a:schemeClr val="accent1"/>
                </a:solidFill>
              </a:defRPr>
            </a:lvl5pPr>
            <a:lvl6pPr lvl="5" rtl="0" algn="l">
              <a:lnSpc>
                <a:spcPct val="100000"/>
              </a:lnSpc>
              <a:spcBef>
                <a:spcPts val="0"/>
              </a:spcBef>
              <a:spcAft>
                <a:spcPts val="0"/>
              </a:spcAft>
              <a:buClr>
                <a:schemeClr val="accent1"/>
              </a:buClr>
              <a:buSzPts val="2800"/>
              <a:buNone/>
              <a:defRPr sz="2800">
                <a:solidFill>
                  <a:schemeClr val="accent1"/>
                </a:solidFill>
              </a:defRPr>
            </a:lvl6pPr>
            <a:lvl7pPr lvl="6" rtl="0" algn="l">
              <a:lnSpc>
                <a:spcPct val="100000"/>
              </a:lnSpc>
              <a:spcBef>
                <a:spcPts val="0"/>
              </a:spcBef>
              <a:spcAft>
                <a:spcPts val="0"/>
              </a:spcAft>
              <a:buClr>
                <a:schemeClr val="accent1"/>
              </a:buClr>
              <a:buSzPts val="2800"/>
              <a:buNone/>
              <a:defRPr sz="2800">
                <a:solidFill>
                  <a:schemeClr val="accent1"/>
                </a:solidFill>
              </a:defRPr>
            </a:lvl7pPr>
            <a:lvl8pPr lvl="7" rtl="0" algn="l">
              <a:lnSpc>
                <a:spcPct val="100000"/>
              </a:lnSpc>
              <a:spcBef>
                <a:spcPts val="0"/>
              </a:spcBef>
              <a:spcAft>
                <a:spcPts val="0"/>
              </a:spcAft>
              <a:buClr>
                <a:schemeClr val="accent1"/>
              </a:buClr>
              <a:buSzPts val="2800"/>
              <a:buNone/>
              <a:defRPr sz="2800">
                <a:solidFill>
                  <a:schemeClr val="accent1"/>
                </a:solidFill>
              </a:defRPr>
            </a:lvl8pPr>
            <a:lvl9pPr lvl="8" rtl="0" algn="l">
              <a:lnSpc>
                <a:spcPct val="100000"/>
              </a:lnSpc>
              <a:spcBef>
                <a:spcPts val="0"/>
              </a:spcBef>
              <a:spcAft>
                <a:spcPts val="0"/>
              </a:spcAft>
              <a:buClr>
                <a:schemeClr val="accent1"/>
              </a:buClr>
              <a:buSzPts val="2800"/>
              <a:buNone/>
              <a:defRPr sz="2800">
                <a:solidFill>
                  <a:schemeClr val="accent1"/>
                </a:solidFill>
              </a:defRPr>
            </a:lvl9pPr>
          </a:lstStyle>
          <a:p/>
        </p:txBody>
      </p:sp>
      <p:sp>
        <p:nvSpPr>
          <p:cNvPr id="68" name="Google Shape;68;p14"/>
          <p:cNvSpPr txBox="1"/>
          <p:nvPr>
            <p:ph idx="5" type="subTitle"/>
          </p:nvPr>
        </p:nvSpPr>
        <p:spPr>
          <a:xfrm>
            <a:off x="5659275" y="2794928"/>
            <a:ext cx="2765400" cy="594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1"/>
              </a:buClr>
              <a:buSzPts val="2800"/>
              <a:buNone/>
              <a:defRPr>
                <a:solidFill>
                  <a:schemeClr val="lt1"/>
                </a:solidFill>
              </a:defRPr>
            </a:lvl1pPr>
            <a:lvl2pPr lvl="1" rtl="0" algn="l">
              <a:lnSpc>
                <a:spcPct val="100000"/>
              </a:lnSpc>
              <a:spcBef>
                <a:spcPts val="0"/>
              </a:spcBef>
              <a:spcAft>
                <a:spcPts val="0"/>
              </a:spcAft>
              <a:buClr>
                <a:schemeClr val="accent1"/>
              </a:buClr>
              <a:buSzPts val="2800"/>
              <a:buNone/>
              <a:defRPr sz="2800">
                <a:solidFill>
                  <a:schemeClr val="accent1"/>
                </a:solidFill>
              </a:defRPr>
            </a:lvl2pPr>
            <a:lvl3pPr lvl="2" rtl="0" algn="l">
              <a:lnSpc>
                <a:spcPct val="100000"/>
              </a:lnSpc>
              <a:spcBef>
                <a:spcPts val="0"/>
              </a:spcBef>
              <a:spcAft>
                <a:spcPts val="0"/>
              </a:spcAft>
              <a:buClr>
                <a:schemeClr val="accent1"/>
              </a:buClr>
              <a:buSzPts val="2800"/>
              <a:buNone/>
              <a:defRPr sz="2800">
                <a:solidFill>
                  <a:schemeClr val="accent1"/>
                </a:solidFill>
              </a:defRPr>
            </a:lvl3pPr>
            <a:lvl4pPr lvl="3" rtl="0" algn="l">
              <a:lnSpc>
                <a:spcPct val="100000"/>
              </a:lnSpc>
              <a:spcBef>
                <a:spcPts val="0"/>
              </a:spcBef>
              <a:spcAft>
                <a:spcPts val="0"/>
              </a:spcAft>
              <a:buClr>
                <a:schemeClr val="accent1"/>
              </a:buClr>
              <a:buSzPts val="2800"/>
              <a:buNone/>
              <a:defRPr sz="2800">
                <a:solidFill>
                  <a:schemeClr val="accent1"/>
                </a:solidFill>
              </a:defRPr>
            </a:lvl4pPr>
            <a:lvl5pPr lvl="4" rtl="0" algn="l">
              <a:lnSpc>
                <a:spcPct val="100000"/>
              </a:lnSpc>
              <a:spcBef>
                <a:spcPts val="0"/>
              </a:spcBef>
              <a:spcAft>
                <a:spcPts val="0"/>
              </a:spcAft>
              <a:buClr>
                <a:schemeClr val="accent1"/>
              </a:buClr>
              <a:buSzPts val="2800"/>
              <a:buNone/>
              <a:defRPr sz="2800">
                <a:solidFill>
                  <a:schemeClr val="accent1"/>
                </a:solidFill>
              </a:defRPr>
            </a:lvl5pPr>
            <a:lvl6pPr lvl="5" rtl="0" algn="l">
              <a:lnSpc>
                <a:spcPct val="100000"/>
              </a:lnSpc>
              <a:spcBef>
                <a:spcPts val="0"/>
              </a:spcBef>
              <a:spcAft>
                <a:spcPts val="0"/>
              </a:spcAft>
              <a:buClr>
                <a:schemeClr val="accent1"/>
              </a:buClr>
              <a:buSzPts val="2800"/>
              <a:buNone/>
              <a:defRPr sz="2800">
                <a:solidFill>
                  <a:schemeClr val="accent1"/>
                </a:solidFill>
              </a:defRPr>
            </a:lvl6pPr>
            <a:lvl7pPr lvl="6" rtl="0" algn="l">
              <a:lnSpc>
                <a:spcPct val="100000"/>
              </a:lnSpc>
              <a:spcBef>
                <a:spcPts val="0"/>
              </a:spcBef>
              <a:spcAft>
                <a:spcPts val="0"/>
              </a:spcAft>
              <a:buClr>
                <a:schemeClr val="accent1"/>
              </a:buClr>
              <a:buSzPts val="2800"/>
              <a:buNone/>
              <a:defRPr sz="2800">
                <a:solidFill>
                  <a:schemeClr val="accent1"/>
                </a:solidFill>
              </a:defRPr>
            </a:lvl7pPr>
            <a:lvl8pPr lvl="7" rtl="0" algn="l">
              <a:lnSpc>
                <a:spcPct val="100000"/>
              </a:lnSpc>
              <a:spcBef>
                <a:spcPts val="0"/>
              </a:spcBef>
              <a:spcAft>
                <a:spcPts val="0"/>
              </a:spcAft>
              <a:buClr>
                <a:schemeClr val="accent1"/>
              </a:buClr>
              <a:buSzPts val="2800"/>
              <a:buNone/>
              <a:defRPr sz="2800">
                <a:solidFill>
                  <a:schemeClr val="accent1"/>
                </a:solidFill>
              </a:defRPr>
            </a:lvl8pPr>
            <a:lvl9pPr lvl="8" rtl="0" algn="l">
              <a:lnSpc>
                <a:spcPct val="100000"/>
              </a:lnSpc>
              <a:spcBef>
                <a:spcPts val="0"/>
              </a:spcBef>
              <a:spcAft>
                <a:spcPts val="0"/>
              </a:spcAft>
              <a:buClr>
                <a:schemeClr val="accent1"/>
              </a:buClr>
              <a:buSzPts val="2800"/>
              <a:buNone/>
              <a:defRPr sz="2800">
                <a:solidFill>
                  <a:schemeClr val="accent1"/>
                </a:solidFill>
              </a:defRPr>
            </a:lvl9pPr>
          </a:lstStyle>
          <a:p/>
        </p:txBody>
      </p:sp>
      <p:sp>
        <p:nvSpPr>
          <p:cNvPr id="69" name="Google Shape;69;p14"/>
          <p:cNvSpPr txBox="1"/>
          <p:nvPr>
            <p:ph idx="6" type="subTitle"/>
          </p:nvPr>
        </p:nvSpPr>
        <p:spPr>
          <a:xfrm>
            <a:off x="5659275" y="3980378"/>
            <a:ext cx="2765400" cy="594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1"/>
              </a:buClr>
              <a:buSzPts val="2800"/>
              <a:buNone/>
              <a:defRPr>
                <a:solidFill>
                  <a:schemeClr val="lt1"/>
                </a:solidFill>
              </a:defRPr>
            </a:lvl1pPr>
            <a:lvl2pPr lvl="1" rtl="0" algn="l">
              <a:lnSpc>
                <a:spcPct val="100000"/>
              </a:lnSpc>
              <a:spcBef>
                <a:spcPts val="0"/>
              </a:spcBef>
              <a:spcAft>
                <a:spcPts val="0"/>
              </a:spcAft>
              <a:buClr>
                <a:schemeClr val="accent1"/>
              </a:buClr>
              <a:buSzPts val="2800"/>
              <a:buNone/>
              <a:defRPr sz="2800">
                <a:solidFill>
                  <a:schemeClr val="accent1"/>
                </a:solidFill>
              </a:defRPr>
            </a:lvl2pPr>
            <a:lvl3pPr lvl="2" rtl="0" algn="l">
              <a:lnSpc>
                <a:spcPct val="100000"/>
              </a:lnSpc>
              <a:spcBef>
                <a:spcPts val="0"/>
              </a:spcBef>
              <a:spcAft>
                <a:spcPts val="0"/>
              </a:spcAft>
              <a:buClr>
                <a:schemeClr val="accent1"/>
              </a:buClr>
              <a:buSzPts val="2800"/>
              <a:buNone/>
              <a:defRPr sz="2800">
                <a:solidFill>
                  <a:schemeClr val="accent1"/>
                </a:solidFill>
              </a:defRPr>
            </a:lvl3pPr>
            <a:lvl4pPr lvl="3" rtl="0" algn="l">
              <a:lnSpc>
                <a:spcPct val="100000"/>
              </a:lnSpc>
              <a:spcBef>
                <a:spcPts val="0"/>
              </a:spcBef>
              <a:spcAft>
                <a:spcPts val="0"/>
              </a:spcAft>
              <a:buClr>
                <a:schemeClr val="accent1"/>
              </a:buClr>
              <a:buSzPts val="2800"/>
              <a:buNone/>
              <a:defRPr sz="2800">
                <a:solidFill>
                  <a:schemeClr val="accent1"/>
                </a:solidFill>
              </a:defRPr>
            </a:lvl4pPr>
            <a:lvl5pPr lvl="4" rtl="0" algn="l">
              <a:lnSpc>
                <a:spcPct val="100000"/>
              </a:lnSpc>
              <a:spcBef>
                <a:spcPts val="0"/>
              </a:spcBef>
              <a:spcAft>
                <a:spcPts val="0"/>
              </a:spcAft>
              <a:buClr>
                <a:schemeClr val="accent1"/>
              </a:buClr>
              <a:buSzPts val="2800"/>
              <a:buNone/>
              <a:defRPr sz="2800">
                <a:solidFill>
                  <a:schemeClr val="accent1"/>
                </a:solidFill>
              </a:defRPr>
            </a:lvl5pPr>
            <a:lvl6pPr lvl="5" rtl="0" algn="l">
              <a:lnSpc>
                <a:spcPct val="100000"/>
              </a:lnSpc>
              <a:spcBef>
                <a:spcPts val="0"/>
              </a:spcBef>
              <a:spcAft>
                <a:spcPts val="0"/>
              </a:spcAft>
              <a:buClr>
                <a:schemeClr val="accent1"/>
              </a:buClr>
              <a:buSzPts val="2800"/>
              <a:buNone/>
              <a:defRPr sz="2800">
                <a:solidFill>
                  <a:schemeClr val="accent1"/>
                </a:solidFill>
              </a:defRPr>
            </a:lvl6pPr>
            <a:lvl7pPr lvl="6" rtl="0" algn="l">
              <a:lnSpc>
                <a:spcPct val="100000"/>
              </a:lnSpc>
              <a:spcBef>
                <a:spcPts val="0"/>
              </a:spcBef>
              <a:spcAft>
                <a:spcPts val="0"/>
              </a:spcAft>
              <a:buClr>
                <a:schemeClr val="accent1"/>
              </a:buClr>
              <a:buSzPts val="2800"/>
              <a:buNone/>
              <a:defRPr sz="2800">
                <a:solidFill>
                  <a:schemeClr val="accent1"/>
                </a:solidFill>
              </a:defRPr>
            </a:lvl7pPr>
            <a:lvl8pPr lvl="7" rtl="0" algn="l">
              <a:lnSpc>
                <a:spcPct val="100000"/>
              </a:lnSpc>
              <a:spcBef>
                <a:spcPts val="0"/>
              </a:spcBef>
              <a:spcAft>
                <a:spcPts val="0"/>
              </a:spcAft>
              <a:buClr>
                <a:schemeClr val="accent1"/>
              </a:buClr>
              <a:buSzPts val="2800"/>
              <a:buNone/>
              <a:defRPr sz="2800">
                <a:solidFill>
                  <a:schemeClr val="accent1"/>
                </a:solidFill>
              </a:defRPr>
            </a:lvl8pPr>
            <a:lvl9pPr lvl="8" rtl="0" algn="l">
              <a:lnSpc>
                <a:spcPct val="100000"/>
              </a:lnSpc>
              <a:spcBef>
                <a:spcPts val="0"/>
              </a:spcBef>
              <a:spcAft>
                <a:spcPts val="0"/>
              </a:spcAft>
              <a:buClr>
                <a:schemeClr val="accent1"/>
              </a:buClr>
              <a:buSzPts val="2800"/>
              <a:buNone/>
              <a:defRPr sz="2800">
                <a:solidFill>
                  <a:schemeClr val="accen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5">
    <p:spTree>
      <p:nvGrpSpPr>
        <p:cNvPr id="70" name="Shape 70"/>
        <p:cNvGrpSpPr/>
        <p:nvPr/>
      </p:nvGrpSpPr>
      <p:grpSpPr>
        <a:xfrm>
          <a:off x="0" y="0"/>
          <a:ext cx="0" cy="0"/>
          <a:chOff x="0" y="0"/>
          <a:chExt cx="0" cy="0"/>
        </a:xfrm>
      </p:grpSpPr>
      <p:sp>
        <p:nvSpPr>
          <p:cNvPr id="71" name="Google Shape;71;p15"/>
          <p:cNvSpPr txBox="1"/>
          <p:nvPr>
            <p:ph idx="1" type="subTitle"/>
          </p:nvPr>
        </p:nvSpPr>
        <p:spPr>
          <a:xfrm flipH="1">
            <a:off x="6348068" y="4294631"/>
            <a:ext cx="2081700" cy="39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Syncopate"/>
              <a:buNone/>
              <a:defRPr b="1" sz="1800">
                <a:solidFill>
                  <a:schemeClr val="lt1"/>
                </a:solidFill>
                <a:latin typeface="Syncopate"/>
                <a:ea typeface="Syncopate"/>
                <a:cs typeface="Syncopate"/>
                <a:sym typeface="Syncopate"/>
              </a:defRPr>
            </a:lvl1pPr>
            <a:lvl2pPr lvl="1" rtl="0" algn="ctr">
              <a:lnSpc>
                <a:spcPct val="115000"/>
              </a:lnSpc>
              <a:spcBef>
                <a:spcPts val="0"/>
              </a:spcBef>
              <a:spcAft>
                <a:spcPts val="0"/>
              </a:spcAft>
              <a:buSzPts val="1800"/>
              <a:buFont typeface="Syncopate"/>
              <a:buNone/>
              <a:defRPr sz="1800">
                <a:latin typeface="Syncopate"/>
                <a:ea typeface="Syncopate"/>
                <a:cs typeface="Syncopate"/>
                <a:sym typeface="Syncopate"/>
              </a:defRPr>
            </a:lvl2pPr>
            <a:lvl3pPr lvl="2" rtl="0" algn="ctr">
              <a:lnSpc>
                <a:spcPct val="115000"/>
              </a:lnSpc>
              <a:spcBef>
                <a:spcPts val="0"/>
              </a:spcBef>
              <a:spcAft>
                <a:spcPts val="0"/>
              </a:spcAft>
              <a:buSzPts val="1800"/>
              <a:buFont typeface="Syncopate"/>
              <a:buNone/>
              <a:defRPr sz="1800">
                <a:latin typeface="Syncopate"/>
                <a:ea typeface="Syncopate"/>
                <a:cs typeface="Syncopate"/>
                <a:sym typeface="Syncopate"/>
              </a:defRPr>
            </a:lvl3pPr>
            <a:lvl4pPr lvl="3" rtl="0" algn="ctr">
              <a:lnSpc>
                <a:spcPct val="115000"/>
              </a:lnSpc>
              <a:spcBef>
                <a:spcPts val="0"/>
              </a:spcBef>
              <a:spcAft>
                <a:spcPts val="0"/>
              </a:spcAft>
              <a:buSzPts val="1800"/>
              <a:buFont typeface="Syncopate"/>
              <a:buNone/>
              <a:defRPr sz="1800">
                <a:latin typeface="Syncopate"/>
                <a:ea typeface="Syncopate"/>
                <a:cs typeface="Syncopate"/>
                <a:sym typeface="Syncopate"/>
              </a:defRPr>
            </a:lvl4pPr>
            <a:lvl5pPr lvl="4" rtl="0" algn="ctr">
              <a:lnSpc>
                <a:spcPct val="115000"/>
              </a:lnSpc>
              <a:spcBef>
                <a:spcPts val="0"/>
              </a:spcBef>
              <a:spcAft>
                <a:spcPts val="0"/>
              </a:spcAft>
              <a:buSzPts val="1800"/>
              <a:buFont typeface="Syncopate"/>
              <a:buNone/>
              <a:defRPr sz="1800">
                <a:latin typeface="Syncopate"/>
                <a:ea typeface="Syncopate"/>
                <a:cs typeface="Syncopate"/>
                <a:sym typeface="Syncopate"/>
              </a:defRPr>
            </a:lvl5pPr>
            <a:lvl6pPr lvl="5" rtl="0" algn="ctr">
              <a:lnSpc>
                <a:spcPct val="115000"/>
              </a:lnSpc>
              <a:spcBef>
                <a:spcPts val="0"/>
              </a:spcBef>
              <a:spcAft>
                <a:spcPts val="0"/>
              </a:spcAft>
              <a:buSzPts val="1800"/>
              <a:buFont typeface="Syncopate"/>
              <a:buNone/>
              <a:defRPr sz="1800">
                <a:latin typeface="Syncopate"/>
                <a:ea typeface="Syncopate"/>
                <a:cs typeface="Syncopate"/>
                <a:sym typeface="Syncopate"/>
              </a:defRPr>
            </a:lvl6pPr>
            <a:lvl7pPr lvl="6" rtl="0" algn="ctr">
              <a:lnSpc>
                <a:spcPct val="115000"/>
              </a:lnSpc>
              <a:spcBef>
                <a:spcPts val="0"/>
              </a:spcBef>
              <a:spcAft>
                <a:spcPts val="0"/>
              </a:spcAft>
              <a:buSzPts val="1800"/>
              <a:buFont typeface="Syncopate"/>
              <a:buNone/>
              <a:defRPr sz="1800">
                <a:latin typeface="Syncopate"/>
                <a:ea typeface="Syncopate"/>
                <a:cs typeface="Syncopate"/>
                <a:sym typeface="Syncopate"/>
              </a:defRPr>
            </a:lvl7pPr>
            <a:lvl8pPr lvl="7" rtl="0" algn="ctr">
              <a:lnSpc>
                <a:spcPct val="115000"/>
              </a:lnSpc>
              <a:spcBef>
                <a:spcPts val="0"/>
              </a:spcBef>
              <a:spcAft>
                <a:spcPts val="0"/>
              </a:spcAft>
              <a:buSzPts val="1800"/>
              <a:buFont typeface="Syncopate"/>
              <a:buNone/>
              <a:defRPr sz="1800">
                <a:latin typeface="Syncopate"/>
                <a:ea typeface="Syncopate"/>
                <a:cs typeface="Syncopate"/>
                <a:sym typeface="Syncopate"/>
              </a:defRPr>
            </a:lvl8pPr>
            <a:lvl9pPr lvl="8" rtl="0" algn="ctr">
              <a:lnSpc>
                <a:spcPct val="115000"/>
              </a:lnSpc>
              <a:spcBef>
                <a:spcPts val="0"/>
              </a:spcBef>
              <a:spcAft>
                <a:spcPts val="0"/>
              </a:spcAft>
              <a:buSzPts val="1800"/>
              <a:buFont typeface="Syncopate"/>
              <a:buNone/>
              <a:defRPr sz="1800">
                <a:latin typeface="Syncopate"/>
                <a:ea typeface="Syncopate"/>
                <a:cs typeface="Syncopate"/>
                <a:sym typeface="Syncopate"/>
              </a:defRPr>
            </a:lvl9pPr>
          </a:lstStyle>
          <a:p/>
        </p:txBody>
      </p:sp>
      <p:sp>
        <p:nvSpPr>
          <p:cNvPr id="72" name="Google Shape;72;p15"/>
          <p:cNvSpPr txBox="1"/>
          <p:nvPr>
            <p:ph idx="2" type="subTitle"/>
          </p:nvPr>
        </p:nvSpPr>
        <p:spPr>
          <a:xfrm>
            <a:off x="6347993" y="3596298"/>
            <a:ext cx="2082300" cy="76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73" name="Google Shape;73;p15"/>
          <p:cNvSpPr txBox="1"/>
          <p:nvPr>
            <p:ph idx="3" type="subTitle"/>
          </p:nvPr>
        </p:nvSpPr>
        <p:spPr>
          <a:xfrm flipH="1">
            <a:off x="723145" y="4294631"/>
            <a:ext cx="2082300" cy="39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Syncopate"/>
              <a:buNone/>
              <a:defRPr b="1" sz="1800">
                <a:solidFill>
                  <a:schemeClr val="lt1"/>
                </a:solidFill>
                <a:latin typeface="Syncopate"/>
                <a:ea typeface="Syncopate"/>
                <a:cs typeface="Syncopate"/>
                <a:sym typeface="Syncopate"/>
              </a:defRPr>
            </a:lvl1pPr>
            <a:lvl2pPr lvl="1" rtl="0" algn="ctr">
              <a:lnSpc>
                <a:spcPct val="115000"/>
              </a:lnSpc>
              <a:spcBef>
                <a:spcPts val="0"/>
              </a:spcBef>
              <a:spcAft>
                <a:spcPts val="0"/>
              </a:spcAft>
              <a:buSzPts val="1800"/>
              <a:buFont typeface="Syncopate"/>
              <a:buNone/>
              <a:defRPr sz="1800">
                <a:latin typeface="Syncopate"/>
                <a:ea typeface="Syncopate"/>
                <a:cs typeface="Syncopate"/>
                <a:sym typeface="Syncopate"/>
              </a:defRPr>
            </a:lvl2pPr>
            <a:lvl3pPr lvl="2" rtl="0" algn="ctr">
              <a:lnSpc>
                <a:spcPct val="115000"/>
              </a:lnSpc>
              <a:spcBef>
                <a:spcPts val="0"/>
              </a:spcBef>
              <a:spcAft>
                <a:spcPts val="0"/>
              </a:spcAft>
              <a:buSzPts val="1800"/>
              <a:buFont typeface="Syncopate"/>
              <a:buNone/>
              <a:defRPr sz="1800">
                <a:latin typeface="Syncopate"/>
                <a:ea typeface="Syncopate"/>
                <a:cs typeface="Syncopate"/>
                <a:sym typeface="Syncopate"/>
              </a:defRPr>
            </a:lvl3pPr>
            <a:lvl4pPr lvl="3" rtl="0" algn="ctr">
              <a:lnSpc>
                <a:spcPct val="115000"/>
              </a:lnSpc>
              <a:spcBef>
                <a:spcPts val="0"/>
              </a:spcBef>
              <a:spcAft>
                <a:spcPts val="0"/>
              </a:spcAft>
              <a:buSzPts val="1800"/>
              <a:buFont typeface="Syncopate"/>
              <a:buNone/>
              <a:defRPr sz="1800">
                <a:latin typeface="Syncopate"/>
                <a:ea typeface="Syncopate"/>
                <a:cs typeface="Syncopate"/>
                <a:sym typeface="Syncopate"/>
              </a:defRPr>
            </a:lvl4pPr>
            <a:lvl5pPr lvl="4" rtl="0" algn="ctr">
              <a:lnSpc>
                <a:spcPct val="115000"/>
              </a:lnSpc>
              <a:spcBef>
                <a:spcPts val="0"/>
              </a:spcBef>
              <a:spcAft>
                <a:spcPts val="0"/>
              </a:spcAft>
              <a:buSzPts val="1800"/>
              <a:buFont typeface="Syncopate"/>
              <a:buNone/>
              <a:defRPr sz="1800">
                <a:latin typeface="Syncopate"/>
                <a:ea typeface="Syncopate"/>
                <a:cs typeface="Syncopate"/>
                <a:sym typeface="Syncopate"/>
              </a:defRPr>
            </a:lvl5pPr>
            <a:lvl6pPr lvl="5" rtl="0" algn="ctr">
              <a:lnSpc>
                <a:spcPct val="115000"/>
              </a:lnSpc>
              <a:spcBef>
                <a:spcPts val="0"/>
              </a:spcBef>
              <a:spcAft>
                <a:spcPts val="0"/>
              </a:spcAft>
              <a:buSzPts val="1800"/>
              <a:buFont typeface="Syncopate"/>
              <a:buNone/>
              <a:defRPr sz="1800">
                <a:latin typeface="Syncopate"/>
                <a:ea typeface="Syncopate"/>
                <a:cs typeface="Syncopate"/>
                <a:sym typeface="Syncopate"/>
              </a:defRPr>
            </a:lvl6pPr>
            <a:lvl7pPr lvl="6" rtl="0" algn="ctr">
              <a:lnSpc>
                <a:spcPct val="115000"/>
              </a:lnSpc>
              <a:spcBef>
                <a:spcPts val="0"/>
              </a:spcBef>
              <a:spcAft>
                <a:spcPts val="0"/>
              </a:spcAft>
              <a:buSzPts val="1800"/>
              <a:buFont typeface="Syncopate"/>
              <a:buNone/>
              <a:defRPr sz="1800">
                <a:latin typeface="Syncopate"/>
                <a:ea typeface="Syncopate"/>
                <a:cs typeface="Syncopate"/>
                <a:sym typeface="Syncopate"/>
              </a:defRPr>
            </a:lvl7pPr>
            <a:lvl8pPr lvl="7" rtl="0" algn="ctr">
              <a:lnSpc>
                <a:spcPct val="115000"/>
              </a:lnSpc>
              <a:spcBef>
                <a:spcPts val="0"/>
              </a:spcBef>
              <a:spcAft>
                <a:spcPts val="0"/>
              </a:spcAft>
              <a:buSzPts val="1800"/>
              <a:buFont typeface="Syncopate"/>
              <a:buNone/>
              <a:defRPr sz="1800">
                <a:latin typeface="Syncopate"/>
                <a:ea typeface="Syncopate"/>
                <a:cs typeface="Syncopate"/>
                <a:sym typeface="Syncopate"/>
              </a:defRPr>
            </a:lvl8pPr>
            <a:lvl9pPr lvl="8" rtl="0" algn="ctr">
              <a:lnSpc>
                <a:spcPct val="115000"/>
              </a:lnSpc>
              <a:spcBef>
                <a:spcPts val="0"/>
              </a:spcBef>
              <a:spcAft>
                <a:spcPts val="0"/>
              </a:spcAft>
              <a:buSzPts val="1800"/>
              <a:buFont typeface="Syncopate"/>
              <a:buNone/>
              <a:defRPr sz="1800">
                <a:latin typeface="Syncopate"/>
                <a:ea typeface="Syncopate"/>
                <a:cs typeface="Syncopate"/>
                <a:sym typeface="Syncopate"/>
              </a:defRPr>
            </a:lvl9pPr>
          </a:lstStyle>
          <a:p/>
        </p:txBody>
      </p:sp>
      <p:sp>
        <p:nvSpPr>
          <p:cNvPr id="74" name="Google Shape;74;p15"/>
          <p:cNvSpPr txBox="1"/>
          <p:nvPr>
            <p:ph idx="4" type="subTitle"/>
          </p:nvPr>
        </p:nvSpPr>
        <p:spPr>
          <a:xfrm flipH="1">
            <a:off x="3536206" y="4294630"/>
            <a:ext cx="2081100" cy="3948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Syncopate"/>
              <a:buNone/>
              <a:defRPr b="1" sz="1800">
                <a:solidFill>
                  <a:schemeClr val="lt1"/>
                </a:solidFill>
                <a:latin typeface="Syncopate"/>
                <a:ea typeface="Syncopate"/>
                <a:cs typeface="Syncopate"/>
                <a:sym typeface="Syncopate"/>
              </a:defRPr>
            </a:lvl1pPr>
            <a:lvl2pPr lvl="1" rtl="0" algn="ctr">
              <a:lnSpc>
                <a:spcPct val="115000"/>
              </a:lnSpc>
              <a:spcBef>
                <a:spcPts val="0"/>
              </a:spcBef>
              <a:spcAft>
                <a:spcPts val="0"/>
              </a:spcAft>
              <a:buSzPts val="1800"/>
              <a:buFont typeface="Syncopate"/>
              <a:buNone/>
              <a:defRPr sz="1800">
                <a:latin typeface="Syncopate"/>
                <a:ea typeface="Syncopate"/>
                <a:cs typeface="Syncopate"/>
                <a:sym typeface="Syncopate"/>
              </a:defRPr>
            </a:lvl2pPr>
            <a:lvl3pPr lvl="2" rtl="0" algn="ctr">
              <a:lnSpc>
                <a:spcPct val="115000"/>
              </a:lnSpc>
              <a:spcBef>
                <a:spcPts val="0"/>
              </a:spcBef>
              <a:spcAft>
                <a:spcPts val="0"/>
              </a:spcAft>
              <a:buSzPts val="1800"/>
              <a:buFont typeface="Syncopate"/>
              <a:buNone/>
              <a:defRPr sz="1800">
                <a:latin typeface="Syncopate"/>
                <a:ea typeface="Syncopate"/>
                <a:cs typeface="Syncopate"/>
                <a:sym typeface="Syncopate"/>
              </a:defRPr>
            </a:lvl3pPr>
            <a:lvl4pPr lvl="3" rtl="0" algn="ctr">
              <a:lnSpc>
                <a:spcPct val="115000"/>
              </a:lnSpc>
              <a:spcBef>
                <a:spcPts val="0"/>
              </a:spcBef>
              <a:spcAft>
                <a:spcPts val="0"/>
              </a:spcAft>
              <a:buSzPts val="1800"/>
              <a:buFont typeface="Syncopate"/>
              <a:buNone/>
              <a:defRPr sz="1800">
                <a:latin typeface="Syncopate"/>
                <a:ea typeface="Syncopate"/>
                <a:cs typeface="Syncopate"/>
                <a:sym typeface="Syncopate"/>
              </a:defRPr>
            </a:lvl4pPr>
            <a:lvl5pPr lvl="4" rtl="0" algn="ctr">
              <a:lnSpc>
                <a:spcPct val="115000"/>
              </a:lnSpc>
              <a:spcBef>
                <a:spcPts val="0"/>
              </a:spcBef>
              <a:spcAft>
                <a:spcPts val="0"/>
              </a:spcAft>
              <a:buSzPts val="1800"/>
              <a:buFont typeface="Syncopate"/>
              <a:buNone/>
              <a:defRPr sz="1800">
                <a:latin typeface="Syncopate"/>
                <a:ea typeface="Syncopate"/>
                <a:cs typeface="Syncopate"/>
                <a:sym typeface="Syncopate"/>
              </a:defRPr>
            </a:lvl5pPr>
            <a:lvl6pPr lvl="5" rtl="0" algn="ctr">
              <a:lnSpc>
                <a:spcPct val="115000"/>
              </a:lnSpc>
              <a:spcBef>
                <a:spcPts val="0"/>
              </a:spcBef>
              <a:spcAft>
                <a:spcPts val="0"/>
              </a:spcAft>
              <a:buSzPts val="1800"/>
              <a:buFont typeface="Syncopate"/>
              <a:buNone/>
              <a:defRPr sz="1800">
                <a:latin typeface="Syncopate"/>
                <a:ea typeface="Syncopate"/>
                <a:cs typeface="Syncopate"/>
                <a:sym typeface="Syncopate"/>
              </a:defRPr>
            </a:lvl6pPr>
            <a:lvl7pPr lvl="6" rtl="0" algn="ctr">
              <a:lnSpc>
                <a:spcPct val="115000"/>
              </a:lnSpc>
              <a:spcBef>
                <a:spcPts val="0"/>
              </a:spcBef>
              <a:spcAft>
                <a:spcPts val="0"/>
              </a:spcAft>
              <a:buSzPts val="1800"/>
              <a:buFont typeface="Syncopate"/>
              <a:buNone/>
              <a:defRPr sz="1800">
                <a:latin typeface="Syncopate"/>
                <a:ea typeface="Syncopate"/>
                <a:cs typeface="Syncopate"/>
                <a:sym typeface="Syncopate"/>
              </a:defRPr>
            </a:lvl7pPr>
            <a:lvl8pPr lvl="7" rtl="0" algn="ctr">
              <a:lnSpc>
                <a:spcPct val="115000"/>
              </a:lnSpc>
              <a:spcBef>
                <a:spcPts val="0"/>
              </a:spcBef>
              <a:spcAft>
                <a:spcPts val="0"/>
              </a:spcAft>
              <a:buSzPts val="1800"/>
              <a:buFont typeface="Syncopate"/>
              <a:buNone/>
              <a:defRPr sz="1800">
                <a:latin typeface="Syncopate"/>
                <a:ea typeface="Syncopate"/>
                <a:cs typeface="Syncopate"/>
                <a:sym typeface="Syncopate"/>
              </a:defRPr>
            </a:lvl8pPr>
            <a:lvl9pPr lvl="8" rtl="0" algn="ctr">
              <a:lnSpc>
                <a:spcPct val="115000"/>
              </a:lnSpc>
              <a:spcBef>
                <a:spcPts val="0"/>
              </a:spcBef>
              <a:spcAft>
                <a:spcPts val="0"/>
              </a:spcAft>
              <a:buSzPts val="1800"/>
              <a:buFont typeface="Syncopate"/>
              <a:buNone/>
              <a:defRPr sz="1800">
                <a:latin typeface="Syncopate"/>
                <a:ea typeface="Syncopate"/>
                <a:cs typeface="Syncopate"/>
                <a:sym typeface="Syncopate"/>
              </a:defRPr>
            </a:lvl9pPr>
          </a:lstStyle>
          <a:p/>
        </p:txBody>
      </p:sp>
      <p:sp>
        <p:nvSpPr>
          <p:cNvPr id="75" name="Google Shape;75;p15"/>
          <p:cNvSpPr txBox="1"/>
          <p:nvPr>
            <p:ph idx="5" type="subTitle"/>
          </p:nvPr>
        </p:nvSpPr>
        <p:spPr>
          <a:xfrm>
            <a:off x="723158" y="3596298"/>
            <a:ext cx="2082900" cy="76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76" name="Google Shape;76;p15"/>
          <p:cNvSpPr txBox="1"/>
          <p:nvPr>
            <p:ph idx="6" type="subTitle"/>
          </p:nvPr>
        </p:nvSpPr>
        <p:spPr>
          <a:xfrm>
            <a:off x="3536271" y="3596298"/>
            <a:ext cx="2081700" cy="760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77" name="Google Shape;77;p15"/>
          <p:cNvSpPr txBox="1"/>
          <p:nvPr>
            <p:ph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2800">
                <a:solidFill>
                  <a:schemeClr val="lt1"/>
                </a:solidFill>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6">
    <p:bg>
      <p:bgPr>
        <a:solidFill>
          <a:schemeClr val="lt1"/>
        </a:solidFill>
      </p:bgPr>
    </p:bg>
    <p:spTree>
      <p:nvGrpSpPr>
        <p:cNvPr id="78" name="Shape 78"/>
        <p:cNvGrpSpPr/>
        <p:nvPr/>
      </p:nvGrpSpPr>
      <p:grpSpPr>
        <a:xfrm>
          <a:off x="0" y="0"/>
          <a:ext cx="0" cy="0"/>
          <a:chOff x="0" y="0"/>
          <a:chExt cx="0" cy="0"/>
        </a:xfrm>
      </p:grpSpPr>
      <p:sp>
        <p:nvSpPr>
          <p:cNvPr id="79" name="Google Shape;79;p16"/>
          <p:cNvSpPr txBox="1"/>
          <p:nvPr>
            <p:ph idx="1" type="subTitle"/>
          </p:nvPr>
        </p:nvSpPr>
        <p:spPr>
          <a:xfrm>
            <a:off x="4213650" y="1855643"/>
            <a:ext cx="4211400" cy="2170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rgbClr val="EF651F"/>
              </a:buClr>
              <a:buSzPts val="1000"/>
              <a:buFont typeface="Barlow"/>
              <a:buChar char="●"/>
              <a:defRPr>
                <a:solidFill>
                  <a:schemeClr val="lt2"/>
                </a:solidFill>
              </a:defRPr>
            </a:lvl1pPr>
            <a:lvl2pPr lvl="1" rtl="0" algn="ctr">
              <a:lnSpc>
                <a:spcPct val="100000"/>
              </a:lnSpc>
              <a:spcBef>
                <a:spcPts val="0"/>
              </a:spcBef>
              <a:spcAft>
                <a:spcPts val="0"/>
              </a:spcAft>
              <a:buClr>
                <a:srgbClr val="EF651F"/>
              </a:buClr>
              <a:buSzPts val="1200"/>
              <a:buFont typeface="Barlow"/>
              <a:buChar char="○"/>
              <a:defRPr sz="2100"/>
            </a:lvl2pPr>
            <a:lvl3pPr lvl="2" rtl="0" algn="ctr">
              <a:lnSpc>
                <a:spcPct val="100000"/>
              </a:lnSpc>
              <a:spcBef>
                <a:spcPts val="0"/>
              </a:spcBef>
              <a:spcAft>
                <a:spcPts val="0"/>
              </a:spcAft>
              <a:buClr>
                <a:srgbClr val="EF651F"/>
              </a:buClr>
              <a:buSzPts val="1200"/>
              <a:buFont typeface="Barlow"/>
              <a:buChar char="■"/>
              <a:defRPr sz="2100"/>
            </a:lvl3pPr>
            <a:lvl4pPr lvl="3" rtl="0" algn="ctr">
              <a:lnSpc>
                <a:spcPct val="100000"/>
              </a:lnSpc>
              <a:spcBef>
                <a:spcPts val="0"/>
              </a:spcBef>
              <a:spcAft>
                <a:spcPts val="0"/>
              </a:spcAft>
              <a:buClr>
                <a:srgbClr val="EF651F"/>
              </a:buClr>
              <a:buSzPts val="1200"/>
              <a:buFont typeface="Barlow"/>
              <a:buChar char="●"/>
              <a:defRPr sz="2100"/>
            </a:lvl4pPr>
            <a:lvl5pPr lvl="4" rtl="0" algn="ctr">
              <a:lnSpc>
                <a:spcPct val="100000"/>
              </a:lnSpc>
              <a:spcBef>
                <a:spcPts val="0"/>
              </a:spcBef>
              <a:spcAft>
                <a:spcPts val="0"/>
              </a:spcAft>
              <a:buClr>
                <a:srgbClr val="EF651F"/>
              </a:buClr>
              <a:buSzPts val="1200"/>
              <a:buFont typeface="Barlow"/>
              <a:buChar char="○"/>
              <a:defRPr sz="2100"/>
            </a:lvl5pPr>
            <a:lvl6pPr lvl="5" rtl="0" algn="ctr">
              <a:lnSpc>
                <a:spcPct val="100000"/>
              </a:lnSpc>
              <a:spcBef>
                <a:spcPts val="0"/>
              </a:spcBef>
              <a:spcAft>
                <a:spcPts val="0"/>
              </a:spcAft>
              <a:buClr>
                <a:srgbClr val="EF651F"/>
              </a:buClr>
              <a:buSzPts val="1200"/>
              <a:buFont typeface="Barlow"/>
              <a:buChar char="■"/>
              <a:defRPr sz="2100"/>
            </a:lvl6pPr>
            <a:lvl7pPr lvl="6" rtl="0" algn="ctr">
              <a:lnSpc>
                <a:spcPct val="100000"/>
              </a:lnSpc>
              <a:spcBef>
                <a:spcPts val="0"/>
              </a:spcBef>
              <a:spcAft>
                <a:spcPts val="0"/>
              </a:spcAft>
              <a:buClr>
                <a:srgbClr val="EF651F"/>
              </a:buClr>
              <a:buSzPts val="1200"/>
              <a:buFont typeface="Barlow"/>
              <a:buChar char="●"/>
              <a:defRPr sz="2100"/>
            </a:lvl7pPr>
            <a:lvl8pPr lvl="7" rtl="0" algn="ctr">
              <a:lnSpc>
                <a:spcPct val="100000"/>
              </a:lnSpc>
              <a:spcBef>
                <a:spcPts val="0"/>
              </a:spcBef>
              <a:spcAft>
                <a:spcPts val="0"/>
              </a:spcAft>
              <a:buClr>
                <a:srgbClr val="EF651F"/>
              </a:buClr>
              <a:buSzPts val="1200"/>
              <a:buFont typeface="Barlow"/>
              <a:buChar char="○"/>
              <a:defRPr sz="2100"/>
            </a:lvl8pPr>
            <a:lvl9pPr lvl="8" rtl="0" algn="ctr">
              <a:lnSpc>
                <a:spcPct val="100000"/>
              </a:lnSpc>
              <a:spcBef>
                <a:spcPts val="0"/>
              </a:spcBef>
              <a:spcAft>
                <a:spcPts val="0"/>
              </a:spcAft>
              <a:buClr>
                <a:srgbClr val="EF651F"/>
              </a:buClr>
              <a:buSzPts val="1200"/>
              <a:buFont typeface="Barlow"/>
              <a:buChar char="■"/>
              <a:defRPr sz="2100"/>
            </a:lvl9pPr>
          </a:lstStyle>
          <a:p/>
        </p:txBody>
      </p:sp>
      <p:sp>
        <p:nvSpPr>
          <p:cNvPr id="80" name="Google Shape;80;p16"/>
          <p:cNvSpPr txBox="1"/>
          <p:nvPr>
            <p:ph type="title"/>
          </p:nvPr>
        </p:nvSpPr>
        <p:spPr>
          <a:xfrm>
            <a:off x="4213650" y="1125580"/>
            <a:ext cx="3854700" cy="57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1800"/>
              <a:buNone/>
              <a:defRPr sz="2800">
                <a:solidFill>
                  <a:schemeClr val="lt2"/>
                </a:solidFill>
              </a:defRPr>
            </a:lvl1pPr>
            <a:lvl2pPr lvl="1" rtl="0" algn="l">
              <a:lnSpc>
                <a:spcPct val="100000"/>
              </a:lnSpc>
              <a:spcBef>
                <a:spcPts val="0"/>
              </a:spcBef>
              <a:spcAft>
                <a:spcPts val="0"/>
              </a:spcAft>
              <a:buClr>
                <a:schemeClr val="lt2"/>
              </a:buClr>
              <a:buSzPts val="2800"/>
              <a:buNone/>
              <a:defRPr>
                <a:solidFill>
                  <a:schemeClr val="lt2"/>
                </a:solidFill>
              </a:defRPr>
            </a:lvl2pPr>
            <a:lvl3pPr lvl="2" rtl="0" algn="l">
              <a:lnSpc>
                <a:spcPct val="100000"/>
              </a:lnSpc>
              <a:spcBef>
                <a:spcPts val="0"/>
              </a:spcBef>
              <a:spcAft>
                <a:spcPts val="0"/>
              </a:spcAft>
              <a:buClr>
                <a:schemeClr val="lt2"/>
              </a:buClr>
              <a:buSzPts val="2800"/>
              <a:buNone/>
              <a:defRPr>
                <a:solidFill>
                  <a:schemeClr val="lt2"/>
                </a:solidFill>
              </a:defRPr>
            </a:lvl3pPr>
            <a:lvl4pPr lvl="3" rtl="0" algn="l">
              <a:lnSpc>
                <a:spcPct val="100000"/>
              </a:lnSpc>
              <a:spcBef>
                <a:spcPts val="0"/>
              </a:spcBef>
              <a:spcAft>
                <a:spcPts val="0"/>
              </a:spcAft>
              <a:buClr>
                <a:schemeClr val="lt2"/>
              </a:buClr>
              <a:buSzPts val="2800"/>
              <a:buNone/>
              <a:defRPr>
                <a:solidFill>
                  <a:schemeClr val="lt2"/>
                </a:solidFill>
              </a:defRPr>
            </a:lvl4pPr>
            <a:lvl5pPr lvl="4" rtl="0" algn="l">
              <a:lnSpc>
                <a:spcPct val="100000"/>
              </a:lnSpc>
              <a:spcBef>
                <a:spcPts val="0"/>
              </a:spcBef>
              <a:spcAft>
                <a:spcPts val="0"/>
              </a:spcAft>
              <a:buClr>
                <a:schemeClr val="lt2"/>
              </a:buClr>
              <a:buSzPts val="2800"/>
              <a:buNone/>
              <a:defRPr>
                <a:solidFill>
                  <a:schemeClr val="lt2"/>
                </a:solidFill>
              </a:defRPr>
            </a:lvl5pPr>
            <a:lvl6pPr lvl="5" rtl="0" algn="l">
              <a:lnSpc>
                <a:spcPct val="100000"/>
              </a:lnSpc>
              <a:spcBef>
                <a:spcPts val="0"/>
              </a:spcBef>
              <a:spcAft>
                <a:spcPts val="0"/>
              </a:spcAft>
              <a:buClr>
                <a:schemeClr val="lt2"/>
              </a:buClr>
              <a:buSzPts val="2800"/>
              <a:buNone/>
              <a:defRPr>
                <a:solidFill>
                  <a:schemeClr val="lt2"/>
                </a:solidFill>
              </a:defRPr>
            </a:lvl6pPr>
            <a:lvl7pPr lvl="6" rtl="0" algn="l">
              <a:lnSpc>
                <a:spcPct val="100000"/>
              </a:lnSpc>
              <a:spcBef>
                <a:spcPts val="0"/>
              </a:spcBef>
              <a:spcAft>
                <a:spcPts val="0"/>
              </a:spcAft>
              <a:buClr>
                <a:schemeClr val="lt2"/>
              </a:buClr>
              <a:buSzPts val="2800"/>
              <a:buNone/>
              <a:defRPr>
                <a:solidFill>
                  <a:schemeClr val="lt2"/>
                </a:solidFill>
              </a:defRPr>
            </a:lvl7pPr>
            <a:lvl8pPr lvl="7" rtl="0" algn="l">
              <a:lnSpc>
                <a:spcPct val="100000"/>
              </a:lnSpc>
              <a:spcBef>
                <a:spcPts val="0"/>
              </a:spcBef>
              <a:spcAft>
                <a:spcPts val="0"/>
              </a:spcAft>
              <a:buClr>
                <a:schemeClr val="lt2"/>
              </a:buClr>
              <a:buSzPts val="2800"/>
              <a:buNone/>
              <a:defRPr>
                <a:solidFill>
                  <a:schemeClr val="lt2"/>
                </a:solidFill>
              </a:defRPr>
            </a:lvl8pPr>
            <a:lvl9pPr lvl="8" rtl="0" algn="l">
              <a:lnSpc>
                <a:spcPct val="100000"/>
              </a:lnSpc>
              <a:spcBef>
                <a:spcPts val="0"/>
              </a:spcBef>
              <a:spcAft>
                <a:spcPts val="0"/>
              </a:spcAft>
              <a:buClr>
                <a:schemeClr val="lt2"/>
              </a:buClr>
              <a:buSzPts val="2800"/>
              <a:buNone/>
              <a:defRPr>
                <a:solidFill>
                  <a:schemeClr val="lt2"/>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woodskd24"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pubmed.ncbi.nlm.nih.gov/33712937/"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pubmed.ncbi.nlm.nih.gov/2073225/"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pubmed.ncbi.nlm.nih.gov/26843084/"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pubmed.ncbi.nlm.nih.gov/30293134/"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pubmed.ncbi.nlm.nih.gov/37743393/"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pubmed.ncbi.nlm.nih.gov/26557004/"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pubmed.ncbi.nlm.nih.gov/26808323/"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ctrTitle"/>
          </p:nvPr>
        </p:nvSpPr>
        <p:spPr>
          <a:xfrm>
            <a:off x="1680302" y="1188925"/>
            <a:ext cx="5783400" cy="1457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Gastric Sleeve Weight Loss; Early Results of a Self-Case Study</a:t>
            </a:r>
            <a:endParaRPr/>
          </a:p>
        </p:txBody>
      </p:sp>
      <p:sp>
        <p:nvSpPr>
          <p:cNvPr id="86" name="Google Shape;86;p17"/>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t>By: Kelsey Woods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sz="1100" u="sng">
                <a:solidFill>
                  <a:schemeClr val="hlink"/>
                </a:solidFill>
                <a:latin typeface="Arial"/>
                <a:ea typeface="Arial"/>
                <a:cs typeface="Arial"/>
                <a:sym typeface="Arial"/>
                <a:hlinkClick r:id="rId3"/>
              </a:rPr>
              <a:t>woodskd24 (Kelsey Woods) (github.com)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lnSpc>
                <a:spcPct val="140000"/>
              </a:lnSpc>
              <a:spcBef>
                <a:spcPts val="0"/>
              </a:spcBef>
              <a:spcAft>
                <a:spcPts val="600"/>
              </a:spcAft>
              <a:buSzPts val="990"/>
              <a:buNone/>
            </a:pPr>
            <a:r>
              <a:rPr b="1" lang="en" sz="1770">
                <a:solidFill>
                  <a:schemeClr val="accent5"/>
                </a:solidFill>
                <a:latin typeface="Merriweather"/>
                <a:ea typeface="Merriweather"/>
                <a:cs typeface="Merriweather"/>
                <a:sym typeface="Merriweather"/>
              </a:rPr>
              <a:t>First-year weight loss following gastric band surgery predicts long-term outcomes</a:t>
            </a:r>
            <a:endParaRPr sz="2700">
              <a:solidFill>
                <a:schemeClr val="accent5"/>
              </a:solidFill>
            </a:endParaRPr>
          </a:p>
        </p:txBody>
      </p:sp>
      <p:sp>
        <p:nvSpPr>
          <p:cNvPr id="162" name="Google Shape;162;p2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1200">
                <a:solidFill>
                  <a:srgbClr val="4A86E8"/>
                </a:solidFill>
              </a:rPr>
              <a:t>Citation:</a:t>
            </a:r>
            <a:r>
              <a:rPr lang="en" sz="1200">
                <a:solidFill>
                  <a:srgbClr val="4A86E8"/>
                </a:solidFill>
              </a:rPr>
              <a:t> Carvalho Silveira F, Maranga G, Mitchell F, Nowak BA, Ren-Fielding CJ, Fielding GA. First-year weight loss following gastric band surgery predicts long-term outcomes. ANZ J Surg. 2021 Nov;91(11):2443-2446. doi: 10.1111/ans.17233. Epub 2021 Sep 28. PMID: 34582100.</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Goal: “</a:t>
            </a:r>
            <a:r>
              <a:rPr lang="en" sz="1200">
                <a:solidFill>
                  <a:srgbClr val="4A86E8"/>
                </a:solidFill>
              </a:rPr>
              <a:t>To investigate the prognostic utility of using early weight loss following LAGB to predict long-term weight outcomes”</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Methodology</a:t>
            </a:r>
            <a:r>
              <a:rPr lang="en" sz="1200">
                <a:solidFill>
                  <a:srgbClr val="4A86E8"/>
                </a:solidFill>
              </a:rPr>
              <a:t>:  Clinical data from patients undergoing LAGB between 2001 and 2007 at a single institution were retrospectively collected and analysed</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Results: </a:t>
            </a:r>
            <a:r>
              <a:rPr lang="en" sz="1200">
                <a:solidFill>
                  <a:srgbClr val="4A86E8"/>
                </a:solidFill>
              </a:rPr>
              <a:t>Weight loss of less than 10% in 1 year was a negative predictor of weight loss &gt;20% in 8-12 years (OR = 0.449; p = 0.002; 95% CI = 0.272-0.742). Moreover, weight loss &gt;20% in 1 year was a strong predictor of weight loss &gt;20% in 8-12 years (OR = 5.33; p &lt; 0.001; 95% CI = 3.17-8.97).</a:t>
            </a:r>
            <a:endParaRPr b="1" sz="1200">
              <a:solidFill>
                <a:srgbClr val="4A86E8"/>
              </a:solidFill>
            </a:endParaRPr>
          </a:p>
          <a:p>
            <a:pPr indent="0" lvl="0" marL="0" rtl="0" algn="l">
              <a:spcBef>
                <a:spcPts val="0"/>
              </a:spcBef>
              <a:spcAft>
                <a:spcPts val="0"/>
              </a:spcAft>
              <a:buNone/>
            </a:pPr>
            <a:r>
              <a:t/>
            </a:r>
            <a:endParaRPr b="1" sz="1200">
              <a:solidFill>
                <a:srgbClr val="4A86E8"/>
              </a:solidFill>
            </a:endParaRPr>
          </a:p>
          <a:p>
            <a:pPr indent="0" lvl="0" marL="0" rtl="0" algn="l">
              <a:spcBef>
                <a:spcPts val="0"/>
              </a:spcBef>
              <a:spcAft>
                <a:spcPts val="0"/>
              </a:spcAft>
              <a:buNone/>
            </a:pPr>
            <a:r>
              <a:rPr b="1" lang="en" sz="1200">
                <a:solidFill>
                  <a:srgbClr val="4A86E8"/>
                </a:solidFill>
              </a:rPr>
              <a:t>Link: https://pubmed.ncbi.nlm.nih.gov/34582100/</a:t>
            </a:r>
            <a:endParaRPr b="1" sz="1200">
              <a:solidFill>
                <a:srgbClr val="4A86E8"/>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accent5"/>
                </a:solidFill>
                <a:uFill>
                  <a:noFill/>
                </a:uFill>
                <a:latin typeface="Roboto"/>
                <a:ea typeface="Roboto"/>
                <a:cs typeface="Roboto"/>
                <a:sym typeface="Roboto"/>
                <a:hlinkClick r:id="rId3">
                  <a:extLst>
                    <a:ext uri="{A12FA001-AC4F-418D-AE19-62706E023703}">
                      <ahyp:hlinkClr val="tx"/>
                    </a:ext>
                  </a:extLst>
                </a:hlinkClick>
              </a:rPr>
              <a:t>Is It Possible to Predict Weight Loss After Bariatric Surgery?-External Validation of Predictive Models</a:t>
            </a:r>
            <a:endParaRPr sz="3200">
              <a:solidFill>
                <a:schemeClr val="accent5"/>
              </a:solidFill>
            </a:endParaRPr>
          </a:p>
        </p:txBody>
      </p:sp>
      <p:sp>
        <p:nvSpPr>
          <p:cNvPr id="168" name="Google Shape;168;p27"/>
          <p:cNvSpPr txBox="1"/>
          <p:nvPr>
            <p:ph idx="1" type="body"/>
          </p:nvPr>
        </p:nvSpPr>
        <p:spPr>
          <a:xfrm>
            <a:off x="387900" y="1489824"/>
            <a:ext cx="8368200" cy="3078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1200">
                <a:solidFill>
                  <a:srgbClr val="4A86E8"/>
                </a:solidFill>
              </a:rPr>
              <a:t>Citation:</a:t>
            </a:r>
            <a:r>
              <a:rPr lang="en" sz="1200">
                <a:solidFill>
                  <a:srgbClr val="4A86E8"/>
                </a:solidFill>
              </a:rPr>
              <a:t> </a:t>
            </a:r>
            <a:r>
              <a:rPr lang="en" sz="1200">
                <a:solidFill>
                  <a:schemeClr val="accent4"/>
                </a:solidFill>
              </a:rPr>
              <a:t>Karpińska IA, Kulawik J, Pisarska-Adamczyk M, Wysocki M, Pędziwiatr M, Major P. Is It Possible to Predict Weight Loss After Bariatric Surgery?-External Validation of Predictive Models. Obes Surg. 2021 Jul;31(7):2994-3004. doi: 10.1007/s11695-021-05341-w. Epub 2021 Mar 13. PMID: 33712937; PMCID: PMC8175311</a:t>
            </a:r>
            <a:r>
              <a:rPr lang="en" sz="1200">
                <a:solidFill>
                  <a:schemeClr val="accent4"/>
                </a:solidFill>
              </a:rPr>
              <a:t>.</a:t>
            </a:r>
            <a:endParaRPr sz="1200">
              <a:solidFill>
                <a:schemeClr val="accent4"/>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Goal: I</a:t>
            </a:r>
            <a:r>
              <a:rPr lang="en" sz="1200">
                <a:solidFill>
                  <a:srgbClr val="4A86E8"/>
                </a:solidFill>
              </a:rPr>
              <a:t>s it </a:t>
            </a:r>
            <a:r>
              <a:rPr lang="en" sz="1200">
                <a:solidFill>
                  <a:srgbClr val="4A86E8"/>
                </a:solidFill>
              </a:rPr>
              <a:t>possible</a:t>
            </a:r>
            <a:r>
              <a:rPr lang="en" sz="1200">
                <a:solidFill>
                  <a:srgbClr val="4A86E8"/>
                </a:solidFill>
              </a:rPr>
              <a:t> to predict weight loss after bariatric surgery</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Methodology: </a:t>
            </a:r>
            <a:r>
              <a:rPr lang="en" sz="1200">
                <a:solidFill>
                  <a:srgbClr val="4A86E8"/>
                </a:solidFill>
              </a:rPr>
              <a:t>Retrospective analysis included patients after Roux-en-Y gastric bypass (RYGB) or sleeve gastrectomy (SG) who completed 1-year follow-up. Postoperative body mass index (BMI) predicted by 12 models was calculated for each patient. The correlation between predicted and observed BMI was assessed using linear regression. Accuracy was evaluated by squared Pearson's correlation coefficient (R2). Goodness-of-fit was assessed by standard error of estimate (SE) and paired sample t test between estimated and observed BMI.</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marR="0" rtl="0" algn="l">
              <a:lnSpc>
                <a:spcPct val="115000"/>
              </a:lnSpc>
              <a:spcBef>
                <a:spcPts val="0"/>
              </a:spcBef>
              <a:spcAft>
                <a:spcPts val="0"/>
              </a:spcAft>
              <a:buNone/>
            </a:pPr>
            <a:r>
              <a:rPr lang="en" sz="1200">
                <a:solidFill>
                  <a:srgbClr val="4A86E8"/>
                </a:solidFill>
              </a:rPr>
              <a:t>Results: Of patients, 65.92% underwent SG and 34.08% had RYGB. Median BMI decreased from 45.19 to 32.53kg/m2 after 1 year.</a:t>
            </a:r>
            <a:endParaRPr sz="1200">
              <a:solidFill>
                <a:srgbClr val="4A86E8"/>
              </a:solidFill>
            </a:endParaRPr>
          </a:p>
          <a:p>
            <a:pPr indent="0" lvl="0" marL="0" marR="0" rtl="0" algn="l">
              <a:lnSpc>
                <a:spcPct val="115000"/>
              </a:lnSpc>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Link: https://pubmed.ncbi.nlm.nih.gov/33712937/</a:t>
            </a:r>
            <a:endParaRPr b="1" sz="1200">
              <a:solidFill>
                <a:srgbClr val="4A86E8"/>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accent5"/>
                </a:solidFill>
                <a:uFill>
                  <a:noFill/>
                </a:uFill>
                <a:latin typeface="Roboto"/>
                <a:ea typeface="Roboto"/>
                <a:cs typeface="Roboto"/>
                <a:sym typeface="Roboto"/>
                <a:hlinkClick r:id="rId3">
                  <a:extLst>
                    <a:ext uri="{A12FA001-AC4F-418D-AE19-62706E023703}">
                      <ahyp:hlinkClr val="tx"/>
                    </a:ext>
                  </a:extLst>
                </a:hlinkClick>
              </a:rPr>
              <a:t>Do psychosocial factors predict weight loss following gastric surgery for obesity?</a:t>
            </a:r>
            <a:endParaRPr sz="3900">
              <a:solidFill>
                <a:schemeClr val="accent5"/>
              </a:solidFill>
            </a:endParaRPr>
          </a:p>
        </p:txBody>
      </p:sp>
      <p:sp>
        <p:nvSpPr>
          <p:cNvPr id="174" name="Google Shape;174;p28"/>
          <p:cNvSpPr txBox="1"/>
          <p:nvPr>
            <p:ph idx="1" type="body"/>
          </p:nvPr>
        </p:nvSpPr>
        <p:spPr>
          <a:xfrm>
            <a:off x="387900" y="1550799"/>
            <a:ext cx="8368200" cy="3078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1200">
                <a:solidFill>
                  <a:srgbClr val="4A86E8"/>
                </a:solidFill>
              </a:rPr>
              <a:t>Citation:</a:t>
            </a:r>
            <a:r>
              <a:rPr lang="en" sz="1200">
                <a:solidFill>
                  <a:srgbClr val="4A86E8"/>
                </a:solidFill>
              </a:rPr>
              <a:t> </a:t>
            </a:r>
            <a:r>
              <a:rPr lang="en" sz="1200">
                <a:solidFill>
                  <a:srgbClr val="4A86E8"/>
                </a:solidFill>
              </a:rPr>
              <a:t>Schrader G, Stefanovic S, Gibbs A, Elmslie R, Higgins B, Slavotinek A. Do psychosocial factors predict weight loss following gastric surgery for obesity? Aust N Z J Psychiatry. 1990 Dec;24(4):496-9. doi: 10.3109/00048679009062905. PMID: 2073225.</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Goal: </a:t>
            </a:r>
            <a:r>
              <a:rPr b="1" lang="en" sz="1200">
                <a:solidFill>
                  <a:srgbClr val="4A86E8"/>
                </a:solidFill>
              </a:rPr>
              <a:t>Determine whether psychosocial factors determined during a pre-operative semi-structured psychiatric interview were associated either with the amount of weight loss following obesity surgery or with dropping out from follow-up after surgery</a:t>
            </a:r>
            <a:endParaRPr b="1" sz="1200">
              <a:solidFill>
                <a:srgbClr val="4A86E8"/>
              </a:solidFill>
            </a:endParaRPr>
          </a:p>
          <a:p>
            <a:pPr indent="0" lvl="0" marL="0" rtl="0" algn="l">
              <a:spcBef>
                <a:spcPts val="0"/>
              </a:spcBef>
              <a:spcAft>
                <a:spcPts val="0"/>
              </a:spcAft>
              <a:buNone/>
            </a:pPr>
            <a:r>
              <a:t/>
            </a:r>
            <a:endParaRPr b="1" sz="1200">
              <a:solidFill>
                <a:srgbClr val="4A86E8"/>
              </a:solidFill>
            </a:endParaRPr>
          </a:p>
          <a:p>
            <a:pPr indent="0" lvl="0" marL="0" rtl="0" algn="l">
              <a:spcBef>
                <a:spcPts val="0"/>
              </a:spcBef>
              <a:spcAft>
                <a:spcPts val="0"/>
              </a:spcAft>
              <a:buNone/>
            </a:pPr>
            <a:r>
              <a:rPr b="1" lang="en" sz="1200">
                <a:solidFill>
                  <a:srgbClr val="4A86E8"/>
                </a:solidFill>
              </a:rPr>
              <a:t>Methodology: Multiple regression and discriminant function analysis of weight loss at six, twelve, twenty four and thirty six months</a:t>
            </a:r>
            <a:endParaRPr b="1" sz="1200">
              <a:solidFill>
                <a:srgbClr val="4A86E8"/>
              </a:solidFill>
            </a:endParaRPr>
          </a:p>
          <a:p>
            <a:pPr indent="0" lvl="0" marL="0" rtl="0" algn="l">
              <a:spcBef>
                <a:spcPts val="0"/>
              </a:spcBef>
              <a:spcAft>
                <a:spcPts val="0"/>
              </a:spcAft>
              <a:buNone/>
            </a:pPr>
            <a:r>
              <a:t/>
            </a:r>
            <a:endParaRPr b="1" sz="1200">
              <a:solidFill>
                <a:srgbClr val="4A86E8"/>
              </a:solidFill>
            </a:endParaRPr>
          </a:p>
          <a:p>
            <a:pPr indent="0" lvl="0" marL="0" rtl="0" algn="l">
              <a:spcBef>
                <a:spcPts val="0"/>
              </a:spcBef>
              <a:spcAft>
                <a:spcPts val="0"/>
              </a:spcAft>
              <a:buNone/>
            </a:pPr>
            <a:r>
              <a:rPr b="1" lang="en" sz="1200">
                <a:solidFill>
                  <a:srgbClr val="4A86E8"/>
                </a:solidFill>
              </a:rPr>
              <a:t>Results: no correlation between psychosocial variables and the amount of weight lost or with dropping out from follow-up. </a:t>
            </a:r>
            <a:endParaRPr b="1" sz="1200">
              <a:solidFill>
                <a:srgbClr val="4A86E8"/>
              </a:solidFill>
            </a:endParaRPr>
          </a:p>
          <a:p>
            <a:pPr indent="0" lvl="0" marL="0" rtl="0" algn="l">
              <a:spcBef>
                <a:spcPts val="0"/>
              </a:spcBef>
              <a:spcAft>
                <a:spcPts val="0"/>
              </a:spcAft>
              <a:buNone/>
            </a:pPr>
            <a:r>
              <a:t/>
            </a:r>
            <a:endParaRPr b="1" sz="1200">
              <a:solidFill>
                <a:srgbClr val="4A86E8"/>
              </a:solidFill>
            </a:endParaRPr>
          </a:p>
          <a:p>
            <a:pPr indent="0" lvl="0" marL="0" rtl="0" algn="l">
              <a:spcBef>
                <a:spcPts val="0"/>
              </a:spcBef>
              <a:spcAft>
                <a:spcPts val="0"/>
              </a:spcAft>
              <a:buNone/>
            </a:pPr>
            <a:r>
              <a:rPr b="1" lang="en" sz="1200">
                <a:solidFill>
                  <a:srgbClr val="4A86E8"/>
                </a:solidFill>
              </a:rPr>
              <a:t>Link: https://pubmed.ncbi.nlm.nih.gov/2073225/</a:t>
            </a:r>
            <a:endParaRPr b="1" sz="1200">
              <a:solidFill>
                <a:srgbClr val="4A86E8"/>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accent5"/>
                </a:solidFill>
                <a:uFill>
                  <a:noFill/>
                </a:uFill>
                <a:latin typeface="Roboto"/>
                <a:ea typeface="Roboto"/>
                <a:cs typeface="Roboto"/>
                <a:sym typeface="Roboto"/>
                <a:hlinkClick r:id="rId3">
                  <a:extLst>
                    <a:ext uri="{A12FA001-AC4F-418D-AE19-62706E023703}">
                      <ahyp:hlinkClr val="tx"/>
                    </a:ext>
                  </a:extLst>
                </a:hlinkClick>
              </a:rPr>
              <a:t>Long-Term Effect of Gastric Bypass and Sleeve Gastrectomy on Severe Obesity: Do Preoperative Weight Loss and Binge Eating Behavior Predict the Outcome of Bariatric Surgery?</a:t>
            </a:r>
            <a:endParaRPr sz="1900">
              <a:solidFill>
                <a:schemeClr val="accent5"/>
              </a:solidFill>
              <a:latin typeface="Roboto"/>
              <a:ea typeface="Roboto"/>
              <a:cs typeface="Roboto"/>
              <a:sym typeface="Roboto"/>
            </a:endParaRPr>
          </a:p>
        </p:txBody>
      </p:sp>
      <p:sp>
        <p:nvSpPr>
          <p:cNvPr id="180" name="Google Shape;180;p2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1200">
                <a:solidFill>
                  <a:srgbClr val="4A86E8"/>
                </a:solidFill>
              </a:rPr>
              <a:t>Citation:</a:t>
            </a:r>
            <a:r>
              <a:rPr lang="en" sz="1200">
                <a:solidFill>
                  <a:srgbClr val="4A86E8"/>
                </a:solidFill>
              </a:rPr>
              <a:t> </a:t>
            </a:r>
            <a:r>
              <a:rPr lang="en" sz="1200">
                <a:solidFill>
                  <a:srgbClr val="4A86E8"/>
                </a:solidFill>
              </a:rPr>
              <a:t>Pekkarinen T, Mustonen H, Sane T, Jaser N, Juuti A, Leivonen M. Long-Term Effect of Gastric Bypass and Sleeve Gastrectomy on Severe Obesity: Do Preoperative Weight Loss and Binge Eating Behavior Predict the Outcome of Bariatric Surgery? Obes Surg. 2016 Sep;26(9):2161-2167. doi: 10.1007/s11695-016-2090-7. PMID: 26843084</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Go</a:t>
            </a:r>
            <a:r>
              <a:rPr lang="en" sz="1200">
                <a:solidFill>
                  <a:srgbClr val="4A86E8"/>
                </a:solidFill>
              </a:rPr>
              <a:t>al:  to determine long-term outcome after SG and gastric bypass (GBP) and learn whether preoperative weight loss and binge eating behavior can be used to predict outcome</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lang="en" sz="1200">
                <a:solidFill>
                  <a:srgbClr val="4A86E8"/>
                </a:solidFill>
              </a:rPr>
              <a:t>Methodology: 257 patients (64 % women) were operated, 163 by GBP and 94 by SG. Binge eating was assessed by binge eating scale (BES) and preoperative weight loss was advised to all, including very low-calorie diet for 5 weeks</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lang="en" sz="1200">
                <a:solidFill>
                  <a:srgbClr val="4A86E8"/>
                </a:solidFill>
              </a:rPr>
              <a:t>Results: Total weight loss at year one was 24.1 % in GBP and 23.7 % in SG (P = 0.40), at year two 24.4 and 23.4 % (P = 0.26), and at long-term control 23.0 and 20.2 % (P = 0.006), respectively. Weight was analyzed in 93, 88, and 89 % of those alive, respectively. BES did not predict weight outcome, but larger preoperative weight loss predicted less postoperative weight loss at 2 years.</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Link: https://pubmed.ncbi.nlm.nih.gov/26843084/</a:t>
            </a:r>
            <a:endParaRPr b="1" sz="1200">
              <a:solidFill>
                <a:srgbClr val="4A86E8"/>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38100" y="137150"/>
            <a:ext cx="9052500" cy="9981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accent5"/>
                </a:solidFill>
                <a:uFill>
                  <a:noFill/>
                </a:uFill>
                <a:latin typeface="Roboto"/>
                <a:ea typeface="Roboto"/>
                <a:cs typeface="Roboto"/>
                <a:sym typeface="Roboto"/>
                <a:hlinkClick r:id="rId3">
                  <a:extLst>
                    <a:ext uri="{A12FA001-AC4F-418D-AE19-62706E023703}">
                      <ahyp:hlinkClr val="tx"/>
                    </a:ext>
                  </a:extLst>
                </a:hlinkClick>
              </a:rPr>
              <a:t>Long-Term Outcomes After Bariatric Surgery: a Systematic Review and Meta-analysis of Weight Loss at 10 or More Years for All Bariatric Procedures and a Single-Centre Review of 20-Year Outcomes After Adjustable Gastric Banding </a:t>
            </a:r>
            <a:endParaRPr sz="1900">
              <a:solidFill>
                <a:schemeClr val="accent5"/>
              </a:solidFill>
              <a:latin typeface="Roboto"/>
              <a:ea typeface="Roboto"/>
              <a:cs typeface="Roboto"/>
              <a:sym typeface="Roboto"/>
            </a:endParaRPr>
          </a:p>
        </p:txBody>
      </p:sp>
      <p:sp>
        <p:nvSpPr>
          <p:cNvPr id="186" name="Google Shape;186;p3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1200">
                <a:solidFill>
                  <a:srgbClr val="4A86E8"/>
                </a:solidFill>
              </a:rPr>
              <a:t>Citation:</a:t>
            </a:r>
            <a:r>
              <a:rPr lang="en" sz="1200">
                <a:solidFill>
                  <a:srgbClr val="4A86E8"/>
                </a:solidFill>
              </a:rPr>
              <a:t> </a:t>
            </a:r>
            <a:r>
              <a:rPr lang="en" sz="1200">
                <a:solidFill>
                  <a:srgbClr val="4A86E8"/>
                </a:solidFill>
              </a:rPr>
              <a:t>O'Brien PE, Hindle A, Brennan L, Skinner S, Burton P, Smith A, Crosthwaite G, Brown W. Long-Term Outcomes After Bariatric Surgery: a Systematic Review and Meta-analysis of Weight Loss at 10 or More Years for All Bariatric Procedures and a Single-Centre Review of 20-Year Outcomes After Adjustable Gastric Banding. Obes Surg. 2019 Jan;29(1):3-14. doi: 10.1007/s11695-018-3525-0. PMID: 30293134; PMCID: PMC6320354.</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Goal: a systematic review and meta-analysis of all reports providing data at 10 or more years and a single-centre study of laparoscopic adjustable gastric banding (LAGB) with 20 years of follow-up.</a:t>
            </a:r>
            <a:endParaRPr b="1" sz="1200">
              <a:solidFill>
                <a:srgbClr val="4A86E8"/>
              </a:solidFill>
            </a:endParaRPr>
          </a:p>
          <a:p>
            <a:pPr indent="0" lvl="0" marL="0" rtl="0" algn="l">
              <a:spcBef>
                <a:spcPts val="0"/>
              </a:spcBef>
              <a:spcAft>
                <a:spcPts val="0"/>
              </a:spcAft>
              <a:buNone/>
            </a:pPr>
            <a:r>
              <a:t/>
            </a:r>
            <a:endParaRPr b="1" sz="1200">
              <a:solidFill>
                <a:srgbClr val="4A86E8"/>
              </a:solidFill>
            </a:endParaRPr>
          </a:p>
          <a:p>
            <a:pPr indent="0" lvl="0" marL="0" rtl="0" algn="l">
              <a:spcBef>
                <a:spcPts val="0"/>
              </a:spcBef>
              <a:spcAft>
                <a:spcPts val="0"/>
              </a:spcAft>
              <a:buNone/>
            </a:pPr>
            <a:r>
              <a:rPr b="1" lang="en" sz="1200">
                <a:solidFill>
                  <a:srgbClr val="4A86E8"/>
                </a:solidFill>
              </a:rPr>
              <a:t>Methodology: a prospective cohort study of LAGB patients measuring weight loss and reoperation at up to 20 years is presented</a:t>
            </a:r>
            <a:endParaRPr b="1" sz="1200">
              <a:solidFill>
                <a:srgbClr val="4A86E8"/>
              </a:solidFill>
            </a:endParaRPr>
          </a:p>
          <a:p>
            <a:pPr indent="0" lvl="0" marL="0" rtl="0" algn="l">
              <a:spcBef>
                <a:spcPts val="0"/>
              </a:spcBef>
              <a:spcAft>
                <a:spcPts val="0"/>
              </a:spcAft>
              <a:buNone/>
            </a:pPr>
            <a:r>
              <a:t/>
            </a:r>
            <a:endParaRPr b="1" sz="1200">
              <a:solidFill>
                <a:srgbClr val="4A86E8"/>
              </a:solidFill>
            </a:endParaRPr>
          </a:p>
          <a:p>
            <a:pPr indent="0" lvl="0" marL="0" rtl="0" algn="l">
              <a:spcBef>
                <a:spcPts val="0"/>
              </a:spcBef>
              <a:spcAft>
                <a:spcPts val="0"/>
              </a:spcAft>
              <a:buNone/>
            </a:pPr>
            <a:r>
              <a:rPr b="1" lang="en" sz="1200">
                <a:solidFill>
                  <a:srgbClr val="4A86E8"/>
                </a:solidFill>
              </a:rPr>
              <a:t>Results: All current procedures are associated with substantial and durable weight loss. More long-term data are needed for one-anastomosis gastric bypass and sleeve gastrectomy. Reoperation is likely to remain common across all procedures.</a:t>
            </a:r>
            <a:endParaRPr b="1" sz="1200">
              <a:solidFill>
                <a:srgbClr val="4A86E8"/>
              </a:solidFill>
            </a:endParaRPr>
          </a:p>
          <a:p>
            <a:pPr indent="0" lvl="0" marL="0" rtl="0" algn="l">
              <a:spcBef>
                <a:spcPts val="0"/>
              </a:spcBef>
              <a:spcAft>
                <a:spcPts val="0"/>
              </a:spcAft>
              <a:buNone/>
            </a:pPr>
            <a:r>
              <a:t/>
            </a:r>
            <a:endParaRPr b="1" sz="1200">
              <a:solidFill>
                <a:srgbClr val="4A86E8"/>
              </a:solidFill>
            </a:endParaRPr>
          </a:p>
          <a:p>
            <a:pPr indent="0" lvl="0" marL="0" rtl="0" algn="l">
              <a:spcBef>
                <a:spcPts val="0"/>
              </a:spcBef>
              <a:spcAft>
                <a:spcPts val="0"/>
              </a:spcAft>
              <a:buNone/>
            </a:pPr>
            <a:r>
              <a:rPr b="1" lang="en" sz="1200">
                <a:solidFill>
                  <a:srgbClr val="4A86E8"/>
                </a:solidFill>
              </a:rPr>
              <a:t>Link: https://pubmed.ncbi.nlm.nih.gov/30293134/</a:t>
            </a:r>
            <a:endParaRPr b="1" sz="1200">
              <a:solidFill>
                <a:srgbClr val="4A86E8"/>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accent5"/>
                </a:solidFill>
                <a:uFill>
                  <a:noFill/>
                </a:uFill>
                <a:latin typeface="Roboto"/>
                <a:ea typeface="Roboto"/>
                <a:cs typeface="Roboto"/>
                <a:sym typeface="Roboto"/>
                <a:hlinkClick r:id="rId3">
                  <a:extLst>
                    <a:ext uri="{A12FA001-AC4F-418D-AE19-62706E023703}">
                      <ahyp:hlinkClr val="tx"/>
                    </a:ext>
                  </a:extLst>
                </a:hlinkClick>
              </a:rPr>
              <a:t>Long-Term Results of Laparoscopic Sleeve Gastrectomy: a Review of Studies Reporting 10+ Years Outcomes</a:t>
            </a:r>
            <a:endParaRPr sz="1900">
              <a:solidFill>
                <a:schemeClr val="accent5"/>
              </a:solidFill>
              <a:latin typeface="Roboto"/>
              <a:ea typeface="Roboto"/>
              <a:cs typeface="Roboto"/>
              <a:sym typeface="Roboto"/>
            </a:endParaRPr>
          </a:p>
        </p:txBody>
      </p:sp>
      <p:sp>
        <p:nvSpPr>
          <p:cNvPr id="192" name="Google Shape;192;p3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1200">
                <a:solidFill>
                  <a:srgbClr val="4A86E8"/>
                </a:solidFill>
              </a:rPr>
              <a:t>Citation:</a:t>
            </a:r>
            <a:r>
              <a:rPr lang="en" sz="1200">
                <a:solidFill>
                  <a:srgbClr val="4A86E8"/>
                </a:solidFill>
              </a:rPr>
              <a:t> </a:t>
            </a:r>
            <a:r>
              <a:rPr lang="en" sz="1200">
                <a:solidFill>
                  <a:srgbClr val="4A86E8"/>
                </a:solidFill>
              </a:rPr>
              <a:t>Vitiello A, Abu-Abeid A, Dayan D, Berardi G, Musella M. Long-Term Results of Laparoscopic Sleeve Gastrectomy: a Review of Studies Reporting 10+ Years Outcomes. Obes Surg. 2023 Sep 25. doi: 10.1007/s11695-023-06824-8. Epub ahead of print. PMID: 37743393</a:t>
            </a:r>
            <a:endParaRPr sz="1200">
              <a:solidFill>
                <a:srgbClr val="212121"/>
              </a:solidFill>
              <a:highlight>
                <a:srgbClr val="FFFFFF"/>
              </a:highlight>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Goa</a:t>
            </a:r>
            <a:r>
              <a:rPr b="1" lang="en" sz="1200">
                <a:solidFill>
                  <a:srgbClr val="4A86E8"/>
                </a:solidFill>
              </a:rPr>
              <a:t>l: Systematic search of Pubmed, Cochrane, and Embase was performed in order to find all the articles reporting 10+ years of LSG results</a:t>
            </a:r>
            <a:endParaRPr b="1" sz="1200">
              <a:solidFill>
                <a:srgbClr val="4A86E8"/>
              </a:solidFill>
            </a:endParaRPr>
          </a:p>
          <a:p>
            <a:pPr indent="0" lvl="0" marL="0" rtl="0" algn="l">
              <a:spcBef>
                <a:spcPts val="0"/>
              </a:spcBef>
              <a:spcAft>
                <a:spcPts val="0"/>
              </a:spcAft>
              <a:buNone/>
            </a:pPr>
            <a:r>
              <a:t/>
            </a:r>
            <a:endParaRPr b="1" sz="1200">
              <a:solidFill>
                <a:srgbClr val="4A86E8"/>
              </a:solidFill>
            </a:endParaRPr>
          </a:p>
          <a:p>
            <a:pPr indent="0" lvl="0" marL="0" rtl="0" algn="l">
              <a:spcBef>
                <a:spcPts val="0"/>
              </a:spcBef>
              <a:spcAft>
                <a:spcPts val="0"/>
              </a:spcAft>
              <a:buNone/>
            </a:pPr>
            <a:r>
              <a:rPr b="1" lang="en" sz="1200">
                <a:solidFill>
                  <a:srgbClr val="4A86E8"/>
                </a:solidFill>
              </a:rPr>
              <a:t>Methodology: a meta analysis of the procedures overall</a:t>
            </a:r>
            <a:endParaRPr b="1" sz="1200">
              <a:solidFill>
                <a:srgbClr val="4A86E8"/>
              </a:solidFill>
            </a:endParaRPr>
          </a:p>
          <a:p>
            <a:pPr indent="0" lvl="0" marL="0" rtl="0" algn="l">
              <a:spcBef>
                <a:spcPts val="0"/>
              </a:spcBef>
              <a:spcAft>
                <a:spcPts val="0"/>
              </a:spcAft>
              <a:buNone/>
            </a:pPr>
            <a:r>
              <a:t/>
            </a:r>
            <a:endParaRPr b="1" sz="1200">
              <a:solidFill>
                <a:srgbClr val="4A86E8"/>
              </a:solidFill>
            </a:endParaRPr>
          </a:p>
          <a:p>
            <a:pPr indent="0" lvl="0" marL="0" rtl="0" algn="l">
              <a:spcBef>
                <a:spcPts val="0"/>
              </a:spcBef>
              <a:spcAft>
                <a:spcPts val="0"/>
              </a:spcAft>
              <a:buNone/>
            </a:pPr>
            <a:r>
              <a:rPr b="1" lang="en" sz="1200">
                <a:solidFill>
                  <a:srgbClr val="4A86E8"/>
                </a:solidFill>
              </a:rPr>
              <a:t>Results: Eleven studies including 1020 patients met the inclusion criteria. Overall weighted mean %TWL was 24.4% (17-36.9%), and remission rates from TD2M to HTN were 45.6% (0-94.7%) and 41.4% (0-78.4%), respectively. De novo GERD had an overall prevalence of 32.3% (21.4-58.4%), and five cases (0.5%) of Barrett's disease were reported. Revisional surgery was required for 19.2% (1-49.5%) of patients, Roux-en-Y gastric bypass being the most common secondary procedure.</a:t>
            </a:r>
            <a:endParaRPr b="1" sz="1200">
              <a:solidFill>
                <a:srgbClr val="4A86E8"/>
              </a:solidFill>
            </a:endParaRPr>
          </a:p>
          <a:p>
            <a:pPr indent="0" lvl="0" marL="0" rtl="0" algn="l">
              <a:spcBef>
                <a:spcPts val="0"/>
              </a:spcBef>
              <a:spcAft>
                <a:spcPts val="0"/>
              </a:spcAft>
              <a:buNone/>
            </a:pPr>
            <a:r>
              <a:t/>
            </a:r>
            <a:endParaRPr b="1" sz="1200">
              <a:solidFill>
                <a:srgbClr val="4A86E8"/>
              </a:solidFill>
            </a:endParaRPr>
          </a:p>
          <a:p>
            <a:pPr indent="0" lvl="0" marL="0" rtl="0" algn="l">
              <a:spcBef>
                <a:spcPts val="0"/>
              </a:spcBef>
              <a:spcAft>
                <a:spcPts val="0"/>
              </a:spcAft>
              <a:buNone/>
            </a:pPr>
            <a:r>
              <a:rPr b="1" lang="en" sz="1200">
                <a:solidFill>
                  <a:srgbClr val="4A86E8"/>
                </a:solidFill>
              </a:rPr>
              <a:t>Link: https://pubmed.ncbi.nlm.nih.gov/37743393/</a:t>
            </a:r>
            <a:endParaRPr b="1" sz="1200">
              <a:solidFill>
                <a:srgbClr val="4A86E8"/>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accent5"/>
                </a:solidFill>
                <a:uFill>
                  <a:noFill/>
                </a:uFill>
                <a:latin typeface="Roboto"/>
                <a:ea typeface="Roboto"/>
                <a:cs typeface="Roboto"/>
                <a:sym typeface="Roboto"/>
                <a:hlinkClick r:id="rId3">
                  <a:extLst>
                    <a:ext uri="{A12FA001-AC4F-418D-AE19-62706E023703}">
                      <ahyp:hlinkClr val="tx"/>
                    </a:ext>
                  </a:extLst>
                </a:hlinkClick>
              </a:rPr>
              <a:t>Laparoscopic sleeve gastrectomy: More than a restrictive bariatric surgery procedure?</a:t>
            </a:r>
            <a:endParaRPr sz="1900">
              <a:solidFill>
                <a:schemeClr val="accent5"/>
              </a:solidFill>
              <a:latin typeface="Roboto"/>
              <a:ea typeface="Roboto"/>
              <a:cs typeface="Roboto"/>
              <a:sym typeface="Roboto"/>
            </a:endParaRPr>
          </a:p>
        </p:txBody>
      </p:sp>
      <p:sp>
        <p:nvSpPr>
          <p:cNvPr id="198" name="Google Shape;198;p32"/>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200">
                <a:solidFill>
                  <a:srgbClr val="4A86E8"/>
                </a:solidFill>
              </a:rPr>
              <a:t>Citation:</a:t>
            </a:r>
            <a:r>
              <a:rPr lang="en" sz="1200">
                <a:solidFill>
                  <a:srgbClr val="4A86E8"/>
                </a:solidFill>
              </a:rPr>
              <a:t> </a:t>
            </a:r>
            <a:r>
              <a:rPr lang="en" sz="1200">
                <a:solidFill>
                  <a:srgbClr val="4A86E8"/>
                </a:solidFill>
              </a:rPr>
              <a:t>Benaiges D, Más-Lorenzo A, Goday A, Ramon JM, Chillarón JJ, Pedro-Botet J, Flores-Le Roux JA. Laparoscopic sleeve gastrectomy: More than a restrictive bariatric surgery procedure? World J Gastroenterol. 2015 Nov 7;21(41):11804-14. doi: 10.3748/wjg.v21.i41.11804. PMID: 26557004; PMCID: PMC4631978.</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Goal:</a:t>
            </a:r>
            <a:r>
              <a:rPr lang="en" sz="1200">
                <a:solidFill>
                  <a:srgbClr val="4A86E8"/>
                </a:solidFill>
              </a:rPr>
              <a:t> The aim of this review was to highlight the salient aspects of SG regarding its historical evolution, pathophysiologic mechanisms, main results, clinical applications and perioperative complications.</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lang="en" sz="1200">
                <a:solidFill>
                  <a:srgbClr val="4A86E8"/>
                </a:solidFill>
              </a:rPr>
              <a:t>Methodology: Perform a meta analysis of SG studies</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lang="en" sz="1200">
                <a:solidFill>
                  <a:srgbClr val="4A86E8"/>
                </a:solidFill>
              </a:rPr>
              <a:t>Results: SG achieves clearly better results than other restrictive techniques and is comparable in some aspects to the Roux-en-Y gastric bypass, the current gold standard in bariatric surgery. </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lang="en" sz="1200">
                <a:solidFill>
                  <a:srgbClr val="4A86E8"/>
                </a:solidFill>
              </a:rPr>
              <a:t>Link: https://pubmed.ncbi.nlm.nih.gov/26557004/</a:t>
            </a:r>
            <a:endParaRPr sz="1200">
              <a:solidFill>
                <a:srgbClr val="4A86E8"/>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accent5"/>
                </a:solidFill>
                <a:uFill>
                  <a:noFill/>
                </a:uFill>
                <a:latin typeface="Roboto"/>
                <a:ea typeface="Roboto"/>
                <a:cs typeface="Roboto"/>
                <a:sym typeface="Roboto"/>
                <a:hlinkClick r:id="rId3">
                  <a:extLst>
                    <a:ext uri="{A12FA001-AC4F-418D-AE19-62706E023703}">
                      <ahyp:hlinkClr val="tx"/>
                    </a:ext>
                  </a:extLst>
                </a:hlinkClick>
              </a:rPr>
              <a:t>Complications of bariatric surgery: Presentation and emergency management</a:t>
            </a:r>
            <a:endParaRPr sz="1900">
              <a:solidFill>
                <a:schemeClr val="accent5"/>
              </a:solidFill>
              <a:latin typeface="Roboto"/>
              <a:ea typeface="Roboto"/>
              <a:cs typeface="Roboto"/>
              <a:sym typeface="Roboto"/>
            </a:endParaRPr>
          </a:p>
        </p:txBody>
      </p:sp>
      <p:sp>
        <p:nvSpPr>
          <p:cNvPr id="204" name="Google Shape;204;p33"/>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200">
                <a:solidFill>
                  <a:srgbClr val="4A86E8"/>
                </a:solidFill>
              </a:rPr>
              <a:t>Citation:</a:t>
            </a:r>
            <a:r>
              <a:rPr lang="en" sz="1200">
                <a:solidFill>
                  <a:srgbClr val="4A86E8"/>
                </a:solidFill>
              </a:rPr>
              <a:t> </a:t>
            </a:r>
            <a:r>
              <a:rPr lang="en" sz="1200">
                <a:solidFill>
                  <a:srgbClr val="4A86E8"/>
                </a:solidFill>
              </a:rPr>
              <a:t> Kassir R, Debs T, Blanc P, Gugenheim J, Ben Amor I, Boutet C, Tiffet O. Complications of bariatric surgery: Presentation and emergency management. Int J Surg. 2016 Mar;27:77-81. doi: 10.1016/j.ijsu.2016.01.067. Epub 2016 Jan 22. PMID: 26808323.</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Goal: Determine the main </a:t>
            </a:r>
            <a:r>
              <a:rPr b="1" lang="en" sz="1200">
                <a:solidFill>
                  <a:srgbClr val="4A86E8"/>
                </a:solidFill>
              </a:rPr>
              <a:t>complications after surgery</a:t>
            </a:r>
            <a:endParaRPr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Methodology: A meta analysis of different surgery complications</a:t>
            </a:r>
            <a:endParaRPr b="1" sz="1200">
              <a:solidFill>
                <a:srgbClr val="4A86E8"/>
              </a:solidFill>
            </a:endParaRPr>
          </a:p>
          <a:p>
            <a:pPr indent="0" lvl="0" marL="0" rtl="0" algn="l">
              <a:spcBef>
                <a:spcPts val="0"/>
              </a:spcBef>
              <a:spcAft>
                <a:spcPts val="0"/>
              </a:spcAft>
              <a:buNone/>
            </a:pPr>
            <a:r>
              <a:t/>
            </a:r>
            <a:endParaRPr sz="1200">
              <a:solidFill>
                <a:srgbClr val="4A86E8"/>
              </a:solidFill>
            </a:endParaRPr>
          </a:p>
          <a:p>
            <a:pPr indent="0" lvl="0" marL="0" rtl="0" algn="l">
              <a:spcBef>
                <a:spcPts val="0"/>
              </a:spcBef>
              <a:spcAft>
                <a:spcPts val="0"/>
              </a:spcAft>
              <a:buNone/>
            </a:pPr>
            <a:r>
              <a:rPr b="1" lang="en" sz="1200">
                <a:solidFill>
                  <a:srgbClr val="4A86E8"/>
                </a:solidFill>
              </a:rPr>
              <a:t>Results: </a:t>
            </a:r>
            <a:r>
              <a:rPr b="1" lang="en" sz="1200">
                <a:solidFill>
                  <a:srgbClr val="4A86E8"/>
                </a:solidFill>
              </a:rPr>
              <a:t>The most common complication after surgery is peritonitis due to anastomotic fistula formation</a:t>
            </a:r>
            <a:endParaRPr b="1" sz="1200">
              <a:solidFill>
                <a:srgbClr val="4A86E8"/>
              </a:solidFill>
            </a:endParaRPr>
          </a:p>
          <a:p>
            <a:pPr indent="0" lvl="0" marL="0" rtl="0" algn="l">
              <a:spcBef>
                <a:spcPts val="0"/>
              </a:spcBef>
              <a:spcAft>
                <a:spcPts val="0"/>
              </a:spcAft>
              <a:buNone/>
            </a:pPr>
            <a:r>
              <a:t/>
            </a:r>
            <a:endParaRPr b="1" sz="1200">
              <a:solidFill>
                <a:srgbClr val="4A86E8"/>
              </a:solidFill>
            </a:endParaRPr>
          </a:p>
          <a:p>
            <a:pPr indent="0" lvl="0" marL="0" rtl="0" algn="l">
              <a:spcBef>
                <a:spcPts val="0"/>
              </a:spcBef>
              <a:spcAft>
                <a:spcPts val="0"/>
              </a:spcAft>
              <a:buNone/>
            </a:pPr>
            <a:r>
              <a:rPr b="1" lang="en" sz="1200">
                <a:solidFill>
                  <a:srgbClr val="4A86E8"/>
                </a:solidFill>
              </a:rPr>
              <a:t>Link: https://pubmed.ncbi.nlm.nih.gov/26808323/</a:t>
            </a:r>
            <a:endParaRPr b="1" sz="1200">
              <a:solidFill>
                <a:srgbClr val="4A86E8"/>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4"/>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Code</a:t>
            </a:r>
            <a:endParaRPr/>
          </a:p>
        </p:txBody>
      </p:sp>
      <p:sp>
        <p:nvSpPr>
          <p:cNvPr id="210" name="Google Shape;210;p34"/>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fontScale="55000" lnSpcReduction="10000"/>
          </a:bodyPr>
          <a:lstStyle/>
          <a:p>
            <a:pPr indent="0" lvl="0" marL="0" rtl="0" algn="ctr">
              <a:spcBef>
                <a:spcPts val="0"/>
              </a:spcBef>
              <a:spcAft>
                <a:spcPts val="0"/>
              </a:spcAft>
              <a:buNone/>
            </a:pPr>
            <a:r>
              <a:rPr lang="en"/>
              <a:t>By: Kelsey Woods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https://colab.research.google.com/drive/1PcWIgvd1fXJ3pu6CdLb8g17kw3TegnoM?usp=sharing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71650"/>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Project Proposal</a:t>
            </a:r>
            <a:endParaRPr/>
          </a:p>
        </p:txBody>
      </p:sp>
      <p:sp>
        <p:nvSpPr>
          <p:cNvPr id="92" name="Google Shape;92;p18"/>
          <p:cNvSpPr txBox="1"/>
          <p:nvPr>
            <p:ph idx="1" type="body"/>
          </p:nvPr>
        </p:nvSpPr>
        <p:spPr>
          <a:xfrm>
            <a:off x="311700" y="510550"/>
            <a:ext cx="8520600" cy="44160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Char char="●"/>
            </a:pPr>
            <a:r>
              <a:rPr lang="en" sz="1900"/>
              <a:t>Targeted problem</a:t>
            </a:r>
            <a:endParaRPr sz="1900"/>
          </a:p>
          <a:p>
            <a:pPr indent="-336550" lvl="1" marL="914400" rtl="0" algn="l">
              <a:spcBef>
                <a:spcPts val="0"/>
              </a:spcBef>
              <a:spcAft>
                <a:spcPts val="0"/>
              </a:spcAft>
              <a:buSzPts val="1700"/>
              <a:buChar char="○"/>
            </a:pPr>
            <a:r>
              <a:rPr b="1" lang="en" sz="1700"/>
              <a:t>Those who get bariatric surgery do not have information on weight trends to understand what they will likely experience post-surgery. Research like this has not been done well on a day to day level.</a:t>
            </a:r>
            <a:endParaRPr b="1" sz="1700"/>
          </a:p>
          <a:p>
            <a:pPr indent="-349250" lvl="0" marL="457200" rtl="0" algn="l">
              <a:spcBef>
                <a:spcPts val="0"/>
              </a:spcBef>
              <a:spcAft>
                <a:spcPts val="0"/>
              </a:spcAft>
              <a:buSzPts val="1900"/>
              <a:buChar char="●"/>
            </a:pPr>
            <a:r>
              <a:rPr lang="en" sz="1900"/>
              <a:t>Research question</a:t>
            </a:r>
            <a:endParaRPr sz="1900"/>
          </a:p>
          <a:p>
            <a:pPr indent="-336550" lvl="1" marL="914400" rtl="0" algn="l">
              <a:spcBef>
                <a:spcPts val="0"/>
              </a:spcBef>
              <a:spcAft>
                <a:spcPts val="0"/>
              </a:spcAft>
              <a:buSzPts val="1700"/>
              <a:buChar char="○"/>
            </a:pPr>
            <a:r>
              <a:rPr b="1" lang="en" sz="1700"/>
              <a:t>Goal is to perform a time series analysis to investigate if we can forecast weight loss trends post gastric sleeve surgery, as well as look at correlative features.</a:t>
            </a:r>
            <a:endParaRPr sz="1700"/>
          </a:p>
          <a:p>
            <a:pPr indent="-349250" lvl="0" marL="457200" rtl="0" algn="l">
              <a:spcBef>
                <a:spcPts val="0"/>
              </a:spcBef>
              <a:spcAft>
                <a:spcPts val="0"/>
              </a:spcAft>
              <a:buSzPts val="1900"/>
              <a:buChar char="●"/>
            </a:pPr>
            <a:r>
              <a:rPr lang="en" sz="1900"/>
              <a:t>Dataset</a:t>
            </a:r>
            <a:endParaRPr sz="1900"/>
          </a:p>
          <a:p>
            <a:pPr indent="-349250" lvl="1" marL="914400" rtl="0" algn="l">
              <a:spcBef>
                <a:spcPts val="0"/>
              </a:spcBef>
              <a:spcAft>
                <a:spcPts val="0"/>
              </a:spcAft>
              <a:buSzPts val="1900"/>
              <a:buChar char="○"/>
            </a:pPr>
            <a:r>
              <a:rPr lang="en" sz="1900"/>
              <a:t>Self-collected data from date of surgery to current date. Includes features such as weight, bmi, protein intake, and measurements. Currently 69 KB.</a:t>
            </a:r>
            <a:endParaRPr sz="1900"/>
          </a:p>
          <a:p>
            <a:pPr indent="-349250" lvl="0" marL="457200" rtl="0" algn="l">
              <a:spcBef>
                <a:spcPts val="0"/>
              </a:spcBef>
              <a:spcAft>
                <a:spcPts val="0"/>
              </a:spcAft>
              <a:buSzPts val="1900"/>
              <a:buChar char="●"/>
            </a:pPr>
            <a:r>
              <a:rPr lang="en" sz="1900"/>
              <a:t>Motivation</a:t>
            </a:r>
            <a:endParaRPr sz="1900"/>
          </a:p>
          <a:p>
            <a:pPr indent="-349250" lvl="1" marL="914400" rtl="0" algn="l">
              <a:spcBef>
                <a:spcPts val="0"/>
              </a:spcBef>
              <a:spcAft>
                <a:spcPts val="0"/>
              </a:spcAft>
              <a:buSzPts val="1900"/>
              <a:buChar char="○"/>
            </a:pPr>
            <a:r>
              <a:rPr lang="en" sz="1900"/>
              <a:t>I didn’t fully understand the magnitude of the weight loss post surgery and feel others must feel the same. Data science has not been used to analyze this kind of data.</a:t>
            </a:r>
            <a:endParaRPr sz="1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ctrTitle"/>
          </p:nvPr>
        </p:nvSpPr>
        <p:spPr>
          <a:xfrm>
            <a:off x="1628677" y="588500"/>
            <a:ext cx="5783400" cy="1457400"/>
          </a:xfrm>
          <a:prstGeom prst="rect">
            <a:avLst/>
          </a:prstGeom>
          <a:noFill/>
          <a:ln>
            <a:noFill/>
          </a:ln>
        </p:spPr>
        <p:txBody>
          <a:bodyPr anchorCtr="0" anchor="ctr" bIns="91425" lIns="91425" spcFirstLastPara="1" rIns="91425" wrap="square" tIns="91425">
            <a:noAutofit/>
          </a:bodyPr>
          <a:lstStyle/>
          <a:p>
            <a:pPr indent="0" lvl="0" marL="0" rtl="0" algn="ctr">
              <a:lnSpc>
                <a:spcPct val="75000"/>
              </a:lnSpc>
              <a:spcBef>
                <a:spcPts val="0"/>
              </a:spcBef>
              <a:spcAft>
                <a:spcPts val="0"/>
              </a:spcAft>
              <a:buSzPts val="5200"/>
              <a:buNone/>
            </a:pPr>
            <a:r>
              <a:rPr lang="en" sz="6000"/>
              <a:t>Introduction</a:t>
            </a:r>
            <a:endParaRPr b="0" sz="3200">
              <a:solidFill>
                <a:schemeClr val="lt1"/>
              </a:solidFill>
            </a:endParaRPr>
          </a:p>
        </p:txBody>
      </p:sp>
      <p:sp>
        <p:nvSpPr>
          <p:cNvPr id="98" name="Google Shape;98;p19"/>
          <p:cNvSpPr txBox="1"/>
          <p:nvPr>
            <p:ph idx="1" type="subTitle"/>
          </p:nvPr>
        </p:nvSpPr>
        <p:spPr>
          <a:xfrm>
            <a:off x="718800" y="4417666"/>
            <a:ext cx="7703700" cy="305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By: Kelsey Woods</a:t>
            </a:r>
            <a:endParaRPr/>
          </a:p>
          <a:p>
            <a:pPr indent="0" lvl="0" marL="0" rtl="0" algn="ctr">
              <a:lnSpc>
                <a:spcPct val="100000"/>
              </a:lnSpc>
              <a:spcBef>
                <a:spcPts val="0"/>
              </a:spcBef>
              <a:spcAft>
                <a:spcPts val="0"/>
              </a:spcAft>
              <a:buSzPts val="2800"/>
              <a:buNone/>
            </a:pPr>
            <a:r>
              <a:rPr lang="en"/>
              <a:t>https://github.com/woodskd24/MS_DS_Capstone</a:t>
            </a:r>
            <a:endParaRPr/>
          </a:p>
          <a:p>
            <a:pPr indent="0" lvl="0" marL="0" rtl="0" algn="l">
              <a:lnSpc>
                <a:spcPct val="100000"/>
              </a:lnSpc>
              <a:spcBef>
                <a:spcPts val="0"/>
              </a:spcBef>
              <a:spcAft>
                <a:spcPts val="0"/>
              </a:spcAft>
              <a:buSzPts val="2800"/>
              <a:buNone/>
            </a:pPr>
            <a:r>
              <a:rPr lang="en"/>
              <a:t>      </a:t>
            </a:r>
            <a:endParaRPr/>
          </a:p>
        </p:txBody>
      </p:sp>
      <p:pic>
        <p:nvPicPr>
          <p:cNvPr id="99" name="Google Shape;99;p19"/>
          <p:cNvPicPr preferRelativeResize="0"/>
          <p:nvPr/>
        </p:nvPicPr>
        <p:blipFill rotWithShape="1">
          <a:blip r:embed="rId3">
            <a:alphaModFix/>
          </a:blip>
          <a:srcRect b="13807" l="0" r="0" t="0"/>
          <a:stretch/>
        </p:blipFill>
        <p:spPr>
          <a:xfrm>
            <a:off x="3083213" y="2122099"/>
            <a:ext cx="2978702" cy="1707601"/>
          </a:xfrm>
          <a:prstGeom prst="rect">
            <a:avLst/>
          </a:prstGeom>
          <a:noFill/>
          <a:ln cap="flat" cmpd="sng" w="19050">
            <a:solidFill>
              <a:schemeClr val="lt1"/>
            </a:solidFill>
            <a:prstDash val="solid"/>
            <a:round/>
            <a:headEnd len="sm" w="sm" type="none"/>
            <a:tailEnd len="sm" w="sm" type="none"/>
          </a:ln>
        </p:spPr>
      </p:pic>
      <p:cxnSp>
        <p:nvCxnSpPr>
          <p:cNvPr id="100" name="Google Shape;100;p19"/>
          <p:cNvCxnSpPr>
            <a:endCxn id="99" idx="1"/>
          </p:cNvCxnSpPr>
          <p:nvPr/>
        </p:nvCxnSpPr>
        <p:spPr>
          <a:xfrm>
            <a:off x="-42487" y="2975900"/>
            <a:ext cx="3125700" cy="0"/>
          </a:xfrm>
          <a:prstGeom prst="straightConnector1">
            <a:avLst/>
          </a:prstGeom>
          <a:noFill/>
          <a:ln cap="flat" cmpd="sng" w="19050">
            <a:solidFill>
              <a:schemeClr val="lt1"/>
            </a:solidFill>
            <a:prstDash val="solid"/>
            <a:round/>
            <a:headEnd len="sm" w="sm" type="none"/>
            <a:tailEnd len="sm" w="sm" type="none"/>
          </a:ln>
        </p:spPr>
      </p:cxnSp>
      <p:cxnSp>
        <p:nvCxnSpPr>
          <p:cNvPr id="101" name="Google Shape;101;p19"/>
          <p:cNvCxnSpPr>
            <a:stCxn id="99" idx="3"/>
          </p:cNvCxnSpPr>
          <p:nvPr/>
        </p:nvCxnSpPr>
        <p:spPr>
          <a:xfrm>
            <a:off x="6061915" y="2975900"/>
            <a:ext cx="3084000" cy="0"/>
          </a:xfrm>
          <a:prstGeom prst="straightConnector1">
            <a:avLst/>
          </a:prstGeom>
          <a:noFill/>
          <a:ln cap="flat" cmpd="sng" w="19050">
            <a:solidFill>
              <a:schemeClr val="lt1"/>
            </a:solidFill>
            <a:prstDash val="solid"/>
            <a:round/>
            <a:headEnd len="sm" w="sm" type="none"/>
            <a:tailEnd len="sm" w="sm" type="none"/>
          </a:ln>
        </p:spPr>
      </p:cxnSp>
      <p:grpSp>
        <p:nvGrpSpPr>
          <p:cNvPr id="102" name="Google Shape;102;p19"/>
          <p:cNvGrpSpPr/>
          <p:nvPr/>
        </p:nvGrpSpPr>
        <p:grpSpPr>
          <a:xfrm>
            <a:off x="2543806" y="2735415"/>
            <a:ext cx="393366" cy="391120"/>
            <a:chOff x="920050" y="3938325"/>
            <a:chExt cx="395900" cy="393600"/>
          </a:xfrm>
        </p:grpSpPr>
        <p:sp>
          <p:nvSpPr>
            <p:cNvPr id="103" name="Google Shape;103;p19"/>
            <p:cNvSpPr/>
            <p:nvPr/>
          </p:nvSpPr>
          <p:spPr>
            <a:xfrm>
              <a:off x="920050" y="4270300"/>
              <a:ext cx="62525" cy="61625"/>
            </a:xfrm>
            <a:custGeom>
              <a:rect b="b" l="l" r="r" t="t"/>
              <a:pathLst>
                <a:path extrusionOk="0" h="2465" w="2501">
                  <a:moveTo>
                    <a:pt x="560" y="0"/>
                  </a:moveTo>
                  <a:lnTo>
                    <a:pt x="191" y="369"/>
                  </a:lnTo>
                  <a:cubicBezTo>
                    <a:pt x="0" y="548"/>
                    <a:pt x="0" y="834"/>
                    <a:pt x="191" y="1024"/>
                  </a:cubicBezTo>
                  <a:lnTo>
                    <a:pt x="1489" y="2322"/>
                  </a:lnTo>
                  <a:cubicBezTo>
                    <a:pt x="1572" y="2405"/>
                    <a:pt x="1691" y="2465"/>
                    <a:pt x="1822" y="2465"/>
                  </a:cubicBezTo>
                  <a:cubicBezTo>
                    <a:pt x="1941" y="2465"/>
                    <a:pt x="2060" y="2405"/>
                    <a:pt x="2143" y="2322"/>
                  </a:cubicBezTo>
                  <a:lnTo>
                    <a:pt x="2501" y="1965"/>
                  </a:lnTo>
                  <a:lnTo>
                    <a:pt x="56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16B32"/>
                </a:solidFill>
                <a:latin typeface="Arial"/>
                <a:ea typeface="Arial"/>
                <a:cs typeface="Arial"/>
                <a:sym typeface="Arial"/>
              </a:endParaRPr>
            </a:p>
          </p:txBody>
        </p:sp>
        <p:sp>
          <p:nvSpPr>
            <p:cNvPr id="104" name="Google Shape;104;p19"/>
            <p:cNvSpPr/>
            <p:nvPr/>
          </p:nvSpPr>
          <p:spPr>
            <a:xfrm>
              <a:off x="922725" y="4144400"/>
              <a:ext cx="186050" cy="186950"/>
            </a:xfrm>
            <a:custGeom>
              <a:rect b="b" l="l" r="r" t="t"/>
              <a:pathLst>
                <a:path extrusionOk="0" h="7478" w="7442">
                  <a:moveTo>
                    <a:pt x="1739" y="0"/>
                  </a:moveTo>
                  <a:cubicBezTo>
                    <a:pt x="1620" y="0"/>
                    <a:pt x="1501" y="48"/>
                    <a:pt x="1405" y="143"/>
                  </a:cubicBezTo>
                  <a:lnTo>
                    <a:pt x="1084" y="476"/>
                  </a:lnTo>
                  <a:lnTo>
                    <a:pt x="3048" y="2429"/>
                  </a:lnTo>
                  <a:cubicBezTo>
                    <a:pt x="3334" y="2727"/>
                    <a:pt x="3132" y="3215"/>
                    <a:pt x="2715" y="3227"/>
                  </a:cubicBezTo>
                  <a:cubicBezTo>
                    <a:pt x="2596" y="3227"/>
                    <a:pt x="2477" y="3179"/>
                    <a:pt x="2394" y="3084"/>
                  </a:cubicBezTo>
                  <a:lnTo>
                    <a:pt x="453" y="1131"/>
                  </a:lnTo>
                  <a:lnTo>
                    <a:pt x="131" y="1465"/>
                  </a:lnTo>
                  <a:cubicBezTo>
                    <a:pt x="48" y="1548"/>
                    <a:pt x="0" y="1655"/>
                    <a:pt x="0" y="1786"/>
                  </a:cubicBezTo>
                  <a:lnTo>
                    <a:pt x="0" y="3084"/>
                  </a:lnTo>
                  <a:cubicBezTo>
                    <a:pt x="0" y="3203"/>
                    <a:pt x="48" y="3322"/>
                    <a:pt x="131" y="3417"/>
                  </a:cubicBezTo>
                  <a:lnTo>
                    <a:pt x="4025" y="7334"/>
                  </a:lnTo>
                  <a:cubicBezTo>
                    <a:pt x="4108" y="7418"/>
                    <a:pt x="4227" y="7477"/>
                    <a:pt x="4346" y="7477"/>
                  </a:cubicBezTo>
                  <a:lnTo>
                    <a:pt x="5656" y="7477"/>
                  </a:lnTo>
                  <a:cubicBezTo>
                    <a:pt x="5775" y="7477"/>
                    <a:pt x="5894" y="7418"/>
                    <a:pt x="5977" y="7334"/>
                  </a:cubicBezTo>
                  <a:lnTo>
                    <a:pt x="6311" y="7013"/>
                  </a:lnTo>
                  <a:lnTo>
                    <a:pt x="4346" y="5048"/>
                  </a:lnTo>
                  <a:cubicBezTo>
                    <a:pt x="3993" y="4713"/>
                    <a:pt x="4309" y="4233"/>
                    <a:pt x="4669" y="4233"/>
                  </a:cubicBezTo>
                  <a:cubicBezTo>
                    <a:pt x="4781" y="4233"/>
                    <a:pt x="4899" y="4280"/>
                    <a:pt x="5001" y="4393"/>
                  </a:cubicBezTo>
                  <a:lnTo>
                    <a:pt x="6966" y="6358"/>
                  </a:lnTo>
                  <a:lnTo>
                    <a:pt x="7299" y="6025"/>
                  </a:lnTo>
                  <a:cubicBezTo>
                    <a:pt x="7394" y="5941"/>
                    <a:pt x="7442" y="5822"/>
                    <a:pt x="7442" y="5691"/>
                  </a:cubicBezTo>
                  <a:lnTo>
                    <a:pt x="7442" y="4393"/>
                  </a:lnTo>
                  <a:cubicBezTo>
                    <a:pt x="7442" y="4262"/>
                    <a:pt x="7394" y="4155"/>
                    <a:pt x="7299" y="4060"/>
                  </a:cubicBezTo>
                  <a:lnTo>
                    <a:pt x="3370" y="131"/>
                  </a:lnTo>
                  <a:cubicBezTo>
                    <a:pt x="3287" y="48"/>
                    <a:pt x="3167" y="0"/>
                    <a:pt x="304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16B32"/>
                </a:solidFill>
                <a:latin typeface="Arial"/>
                <a:ea typeface="Arial"/>
                <a:cs typeface="Arial"/>
                <a:sym typeface="Arial"/>
              </a:endParaRPr>
            </a:p>
          </p:txBody>
        </p:sp>
        <p:sp>
          <p:nvSpPr>
            <p:cNvPr id="105" name="Google Shape;105;p19"/>
            <p:cNvSpPr/>
            <p:nvPr/>
          </p:nvSpPr>
          <p:spPr>
            <a:xfrm>
              <a:off x="1126325" y="3939900"/>
              <a:ext cx="186950" cy="186950"/>
            </a:xfrm>
            <a:custGeom>
              <a:rect b="b" l="l" r="r" t="t"/>
              <a:pathLst>
                <a:path extrusionOk="0" h="7478" w="7478">
                  <a:moveTo>
                    <a:pt x="1798" y="0"/>
                  </a:moveTo>
                  <a:cubicBezTo>
                    <a:pt x="1679" y="0"/>
                    <a:pt x="1560" y="48"/>
                    <a:pt x="1477" y="131"/>
                  </a:cubicBezTo>
                  <a:lnTo>
                    <a:pt x="1143" y="453"/>
                  </a:lnTo>
                  <a:lnTo>
                    <a:pt x="3096" y="2417"/>
                  </a:lnTo>
                  <a:cubicBezTo>
                    <a:pt x="3435" y="2748"/>
                    <a:pt x="3125" y="3212"/>
                    <a:pt x="2763" y="3212"/>
                  </a:cubicBezTo>
                  <a:cubicBezTo>
                    <a:pt x="2655" y="3212"/>
                    <a:pt x="2542" y="3171"/>
                    <a:pt x="2441" y="3072"/>
                  </a:cubicBezTo>
                  <a:lnTo>
                    <a:pt x="477" y="1096"/>
                  </a:lnTo>
                  <a:lnTo>
                    <a:pt x="143" y="1441"/>
                  </a:lnTo>
                  <a:cubicBezTo>
                    <a:pt x="48" y="1524"/>
                    <a:pt x="0" y="1644"/>
                    <a:pt x="0" y="1763"/>
                  </a:cubicBezTo>
                  <a:lnTo>
                    <a:pt x="0" y="3072"/>
                  </a:lnTo>
                  <a:cubicBezTo>
                    <a:pt x="0" y="3191"/>
                    <a:pt x="48" y="3310"/>
                    <a:pt x="143" y="3394"/>
                  </a:cubicBezTo>
                  <a:lnTo>
                    <a:pt x="4084" y="7335"/>
                  </a:lnTo>
                  <a:cubicBezTo>
                    <a:pt x="4167" y="7430"/>
                    <a:pt x="4287" y="7478"/>
                    <a:pt x="4406" y="7478"/>
                  </a:cubicBezTo>
                  <a:lnTo>
                    <a:pt x="5715" y="7478"/>
                  </a:lnTo>
                  <a:cubicBezTo>
                    <a:pt x="5834" y="7478"/>
                    <a:pt x="5953" y="7430"/>
                    <a:pt x="6037" y="7335"/>
                  </a:cubicBezTo>
                  <a:lnTo>
                    <a:pt x="6370" y="7001"/>
                  </a:lnTo>
                  <a:lnTo>
                    <a:pt x="4406" y="5025"/>
                  </a:lnTo>
                  <a:cubicBezTo>
                    <a:pt x="4067" y="4687"/>
                    <a:pt x="4375" y="4229"/>
                    <a:pt x="4736" y="4229"/>
                  </a:cubicBezTo>
                  <a:cubicBezTo>
                    <a:pt x="4844" y="4229"/>
                    <a:pt x="4958" y="4271"/>
                    <a:pt x="5060" y="4370"/>
                  </a:cubicBezTo>
                  <a:lnTo>
                    <a:pt x="7013" y="6335"/>
                  </a:lnTo>
                  <a:lnTo>
                    <a:pt x="7346" y="6001"/>
                  </a:lnTo>
                  <a:cubicBezTo>
                    <a:pt x="7430" y="5918"/>
                    <a:pt x="7477" y="5799"/>
                    <a:pt x="7477" y="5680"/>
                  </a:cubicBezTo>
                  <a:lnTo>
                    <a:pt x="7477" y="4370"/>
                  </a:lnTo>
                  <a:cubicBezTo>
                    <a:pt x="7477" y="4251"/>
                    <a:pt x="7430" y="4132"/>
                    <a:pt x="7335" y="4049"/>
                  </a:cubicBezTo>
                  <a:lnTo>
                    <a:pt x="3429" y="131"/>
                  </a:lnTo>
                  <a:cubicBezTo>
                    <a:pt x="3334" y="48"/>
                    <a:pt x="3227" y="0"/>
                    <a:pt x="309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16B32"/>
                </a:solidFill>
                <a:latin typeface="Arial"/>
                <a:ea typeface="Arial"/>
                <a:cs typeface="Arial"/>
                <a:sym typeface="Arial"/>
              </a:endParaRPr>
            </a:p>
          </p:txBody>
        </p:sp>
        <p:sp>
          <p:nvSpPr>
            <p:cNvPr id="106" name="Google Shape;106;p19"/>
            <p:cNvSpPr/>
            <p:nvPr/>
          </p:nvSpPr>
          <p:spPr>
            <a:xfrm>
              <a:off x="1048025" y="4065800"/>
              <a:ext cx="139050" cy="139325"/>
            </a:xfrm>
            <a:custGeom>
              <a:rect b="b" l="l" r="r" t="t"/>
              <a:pathLst>
                <a:path extrusionOk="0" h="5573" w="5562">
                  <a:moveTo>
                    <a:pt x="3609" y="1"/>
                  </a:moveTo>
                  <a:lnTo>
                    <a:pt x="1" y="3608"/>
                  </a:lnTo>
                  <a:lnTo>
                    <a:pt x="1954" y="5573"/>
                  </a:lnTo>
                  <a:lnTo>
                    <a:pt x="5561" y="1965"/>
                  </a:lnTo>
                  <a:lnTo>
                    <a:pt x="3609"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16B32"/>
                </a:solidFill>
                <a:latin typeface="Arial"/>
                <a:ea typeface="Arial"/>
                <a:cs typeface="Arial"/>
                <a:sym typeface="Arial"/>
              </a:endParaRPr>
            </a:p>
          </p:txBody>
        </p:sp>
        <p:sp>
          <p:nvSpPr>
            <p:cNvPr id="107" name="Google Shape;107;p19"/>
            <p:cNvSpPr/>
            <p:nvPr/>
          </p:nvSpPr>
          <p:spPr>
            <a:xfrm>
              <a:off x="1252825" y="3938325"/>
              <a:ext cx="63125" cy="62025"/>
            </a:xfrm>
            <a:custGeom>
              <a:rect b="b" l="l" r="r" t="t"/>
              <a:pathLst>
                <a:path extrusionOk="0" h="2481" w="2525">
                  <a:moveTo>
                    <a:pt x="709" y="1"/>
                  </a:moveTo>
                  <a:cubicBezTo>
                    <a:pt x="590" y="1"/>
                    <a:pt x="471" y="46"/>
                    <a:pt x="381" y="135"/>
                  </a:cubicBezTo>
                  <a:lnTo>
                    <a:pt x="0" y="516"/>
                  </a:lnTo>
                  <a:lnTo>
                    <a:pt x="1953" y="2480"/>
                  </a:lnTo>
                  <a:lnTo>
                    <a:pt x="2346" y="2088"/>
                  </a:lnTo>
                  <a:cubicBezTo>
                    <a:pt x="2525" y="1909"/>
                    <a:pt x="2525" y="1623"/>
                    <a:pt x="2346" y="1445"/>
                  </a:cubicBezTo>
                  <a:lnTo>
                    <a:pt x="1036" y="135"/>
                  </a:lnTo>
                  <a:cubicBezTo>
                    <a:pt x="947" y="46"/>
                    <a:pt x="828" y="1"/>
                    <a:pt x="70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16B32"/>
                </a:solidFill>
                <a:latin typeface="Arial"/>
                <a:ea typeface="Arial"/>
                <a:cs typeface="Arial"/>
                <a:sym typeface="Arial"/>
              </a:endParaRPr>
            </a:p>
          </p:txBody>
        </p:sp>
      </p:grpSp>
      <p:grpSp>
        <p:nvGrpSpPr>
          <p:cNvPr id="108" name="Google Shape;108;p19"/>
          <p:cNvGrpSpPr/>
          <p:nvPr/>
        </p:nvGrpSpPr>
        <p:grpSpPr>
          <a:xfrm rot="5400000">
            <a:off x="6206827" y="2735413"/>
            <a:ext cx="393366" cy="391120"/>
            <a:chOff x="920050" y="3938325"/>
            <a:chExt cx="395900" cy="393600"/>
          </a:xfrm>
        </p:grpSpPr>
        <p:sp>
          <p:nvSpPr>
            <p:cNvPr id="109" name="Google Shape;109;p19"/>
            <p:cNvSpPr/>
            <p:nvPr/>
          </p:nvSpPr>
          <p:spPr>
            <a:xfrm>
              <a:off x="920050" y="4270300"/>
              <a:ext cx="62525" cy="61625"/>
            </a:xfrm>
            <a:custGeom>
              <a:rect b="b" l="l" r="r" t="t"/>
              <a:pathLst>
                <a:path extrusionOk="0" h="2465" w="2501">
                  <a:moveTo>
                    <a:pt x="560" y="0"/>
                  </a:moveTo>
                  <a:lnTo>
                    <a:pt x="191" y="369"/>
                  </a:lnTo>
                  <a:cubicBezTo>
                    <a:pt x="0" y="548"/>
                    <a:pt x="0" y="834"/>
                    <a:pt x="191" y="1024"/>
                  </a:cubicBezTo>
                  <a:lnTo>
                    <a:pt x="1489" y="2322"/>
                  </a:lnTo>
                  <a:cubicBezTo>
                    <a:pt x="1572" y="2405"/>
                    <a:pt x="1691" y="2465"/>
                    <a:pt x="1822" y="2465"/>
                  </a:cubicBezTo>
                  <a:cubicBezTo>
                    <a:pt x="1941" y="2465"/>
                    <a:pt x="2060" y="2405"/>
                    <a:pt x="2143" y="2322"/>
                  </a:cubicBezTo>
                  <a:lnTo>
                    <a:pt x="2501" y="1965"/>
                  </a:lnTo>
                  <a:lnTo>
                    <a:pt x="56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16B32"/>
                </a:solidFill>
                <a:latin typeface="Arial"/>
                <a:ea typeface="Arial"/>
                <a:cs typeface="Arial"/>
                <a:sym typeface="Arial"/>
              </a:endParaRPr>
            </a:p>
          </p:txBody>
        </p:sp>
        <p:sp>
          <p:nvSpPr>
            <p:cNvPr id="110" name="Google Shape;110;p19"/>
            <p:cNvSpPr/>
            <p:nvPr/>
          </p:nvSpPr>
          <p:spPr>
            <a:xfrm>
              <a:off x="922725" y="4144400"/>
              <a:ext cx="186050" cy="186950"/>
            </a:xfrm>
            <a:custGeom>
              <a:rect b="b" l="l" r="r" t="t"/>
              <a:pathLst>
                <a:path extrusionOk="0" h="7478" w="7442">
                  <a:moveTo>
                    <a:pt x="1739" y="0"/>
                  </a:moveTo>
                  <a:cubicBezTo>
                    <a:pt x="1620" y="0"/>
                    <a:pt x="1501" y="48"/>
                    <a:pt x="1405" y="143"/>
                  </a:cubicBezTo>
                  <a:lnTo>
                    <a:pt x="1084" y="476"/>
                  </a:lnTo>
                  <a:lnTo>
                    <a:pt x="3048" y="2429"/>
                  </a:lnTo>
                  <a:cubicBezTo>
                    <a:pt x="3334" y="2727"/>
                    <a:pt x="3132" y="3215"/>
                    <a:pt x="2715" y="3227"/>
                  </a:cubicBezTo>
                  <a:cubicBezTo>
                    <a:pt x="2596" y="3227"/>
                    <a:pt x="2477" y="3179"/>
                    <a:pt x="2394" y="3084"/>
                  </a:cubicBezTo>
                  <a:lnTo>
                    <a:pt x="453" y="1131"/>
                  </a:lnTo>
                  <a:lnTo>
                    <a:pt x="131" y="1465"/>
                  </a:lnTo>
                  <a:cubicBezTo>
                    <a:pt x="48" y="1548"/>
                    <a:pt x="0" y="1655"/>
                    <a:pt x="0" y="1786"/>
                  </a:cubicBezTo>
                  <a:lnTo>
                    <a:pt x="0" y="3084"/>
                  </a:lnTo>
                  <a:cubicBezTo>
                    <a:pt x="0" y="3203"/>
                    <a:pt x="48" y="3322"/>
                    <a:pt x="131" y="3417"/>
                  </a:cubicBezTo>
                  <a:lnTo>
                    <a:pt x="4025" y="7334"/>
                  </a:lnTo>
                  <a:cubicBezTo>
                    <a:pt x="4108" y="7418"/>
                    <a:pt x="4227" y="7477"/>
                    <a:pt x="4346" y="7477"/>
                  </a:cubicBezTo>
                  <a:lnTo>
                    <a:pt x="5656" y="7477"/>
                  </a:lnTo>
                  <a:cubicBezTo>
                    <a:pt x="5775" y="7477"/>
                    <a:pt x="5894" y="7418"/>
                    <a:pt x="5977" y="7334"/>
                  </a:cubicBezTo>
                  <a:lnTo>
                    <a:pt x="6311" y="7013"/>
                  </a:lnTo>
                  <a:lnTo>
                    <a:pt x="4346" y="5048"/>
                  </a:lnTo>
                  <a:cubicBezTo>
                    <a:pt x="3993" y="4713"/>
                    <a:pt x="4309" y="4233"/>
                    <a:pt x="4669" y="4233"/>
                  </a:cubicBezTo>
                  <a:cubicBezTo>
                    <a:pt x="4781" y="4233"/>
                    <a:pt x="4899" y="4280"/>
                    <a:pt x="5001" y="4393"/>
                  </a:cubicBezTo>
                  <a:lnTo>
                    <a:pt x="6966" y="6358"/>
                  </a:lnTo>
                  <a:lnTo>
                    <a:pt x="7299" y="6025"/>
                  </a:lnTo>
                  <a:cubicBezTo>
                    <a:pt x="7394" y="5941"/>
                    <a:pt x="7442" y="5822"/>
                    <a:pt x="7442" y="5691"/>
                  </a:cubicBezTo>
                  <a:lnTo>
                    <a:pt x="7442" y="4393"/>
                  </a:lnTo>
                  <a:cubicBezTo>
                    <a:pt x="7442" y="4262"/>
                    <a:pt x="7394" y="4155"/>
                    <a:pt x="7299" y="4060"/>
                  </a:cubicBezTo>
                  <a:lnTo>
                    <a:pt x="3370" y="131"/>
                  </a:lnTo>
                  <a:cubicBezTo>
                    <a:pt x="3287" y="48"/>
                    <a:pt x="3167" y="0"/>
                    <a:pt x="304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16B32"/>
                </a:solidFill>
                <a:latin typeface="Arial"/>
                <a:ea typeface="Arial"/>
                <a:cs typeface="Arial"/>
                <a:sym typeface="Arial"/>
              </a:endParaRPr>
            </a:p>
          </p:txBody>
        </p:sp>
        <p:sp>
          <p:nvSpPr>
            <p:cNvPr id="111" name="Google Shape;111;p19"/>
            <p:cNvSpPr/>
            <p:nvPr/>
          </p:nvSpPr>
          <p:spPr>
            <a:xfrm>
              <a:off x="1126325" y="3939900"/>
              <a:ext cx="186950" cy="186950"/>
            </a:xfrm>
            <a:custGeom>
              <a:rect b="b" l="l" r="r" t="t"/>
              <a:pathLst>
                <a:path extrusionOk="0" h="7478" w="7478">
                  <a:moveTo>
                    <a:pt x="1798" y="0"/>
                  </a:moveTo>
                  <a:cubicBezTo>
                    <a:pt x="1679" y="0"/>
                    <a:pt x="1560" y="48"/>
                    <a:pt x="1477" y="131"/>
                  </a:cubicBezTo>
                  <a:lnTo>
                    <a:pt x="1143" y="453"/>
                  </a:lnTo>
                  <a:lnTo>
                    <a:pt x="3096" y="2417"/>
                  </a:lnTo>
                  <a:cubicBezTo>
                    <a:pt x="3435" y="2748"/>
                    <a:pt x="3125" y="3212"/>
                    <a:pt x="2763" y="3212"/>
                  </a:cubicBezTo>
                  <a:cubicBezTo>
                    <a:pt x="2655" y="3212"/>
                    <a:pt x="2542" y="3171"/>
                    <a:pt x="2441" y="3072"/>
                  </a:cubicBezTo>
                  <a:lnTo>
                    <a:pt x="477" y="1096"/>
                  </a:lnTo>
                  <a:lnTo>
                    <a:pt x="143" y="1441"/>
                  </a:lnTo>
                  <a:cubicBezTo>
                    <a:pt x="48" y="1524"/>
                    <a:pt x="0" y="1644"/>
                    <a:pt x="0" y="1763"/>
                  </a:cubicBezTo>
                  <a:lnTo>
                    <a:pt x="0" y="3072"/>
                  </a:lnTo>
                  <a:cubicBezTo>
                    <a:pt x="0" y="3191"/>
                    <a:pt x="48" y="3310"/>
                    <a:pt x="143" y="3394"/>
                  </a:cubicBezTo>
                  <a:lnTo>
                    <a:pt x="4084" y="7335"/>
                  </a:lnTo>
                  <a:cubicBezTo>
                    <a:pt x="4167" y="7430"/>
                    <a:pt x="4287" y="7478"/>
                    <a:pt x="4406" y="7478"/>
                  </a:cubicBezTo>
                  <a:lnTo>
                    <a:pt x="5715" y="7478"/>
                  </a:lnTo>
                  <a:cubicBezTo>
                    <a:pt x="5834" y="7478"/>
                    <a:pt x="5953" y="7430"/>
                    <a:pt x="6037" y="7335"/>
                  </a:cubicBezTo>
                  <a:lnTo>
                    <a:pt x="6370" y="7001"/>
                  </a:lnTo>
                  <a:lnTo>
                    <a:pt x="4406" y="5025"/>
                  </a:lnTo>
                  <a:cubicBezTo>
                    <a:pt x="4067" y="4687"/>
                    <a:pt x="4375" y="4229"/>
                    <a:pt x="4736" y="4229"/>
                  </a:cubicBezTo>
                  <a:cubicBezTo>
                    <a:pt x="4844" y="4229"/>
                    <a:pt x="4958" y="4271"/>
                    <a:pt x="5060" y="4370"/>
                  </a:cubicBezTo>
                  <a:lnTo>
                    <a:pt x="7013" y="6335"/>
                  </a:lnTo>
                  <a:lnTo>
                    <a:pt x="7346" y="6001"/>
                  </a:lnTo>
                  <a:cubicBezTo>
                    <a:pt x="7430" y="5918"/>
                    <a:pt x="7477" y="5799"/>
                    <a:pt x="7477" y="5680"/>
                  </a:cubicBezTo>
                  <a:lnTo>
                    <a:pt x="7477" y="4370"/>
                  </a:lnTo>
                  <a:cubicBezTo>
                    <a:pt x="7477" y="4251"/>
                    <a:pt x="7430" y="4132"/>
                    <a:pt x="7335" y="4049"/>
                  </a:cubicBezTo>
                  <a:lnTo>
                    <a:pt x="3429" y="131"/>
                  </a:lnTo>
                  <a:cubicBezTo>
                    <a:pt x="3334" y="48"/>
                    <a:pt x="3227" y="0"/>
                    <a:pt x="309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16B32"/>
                </a:solidFill>
                <a:latin typeface="Arial"/>
                <a:ea typeface="Arial"/>
                <a:cs typeface="Arial"/>
                <a:sym typeface="Arial"/>
              </a:endParaRPr>
            </a:p>
          </p:txBody>
        </p:sp>
        <p:sp>
          <p:nvSpPr>
            <p:cNvPr id="112" name="Google Shape;112;p19"/>
            <p:cNvSpPr/>
            <p:nvPr/>
          </p:nvSpPr>
          <p:spPr>
            <a:xfrm>
              <a:off x="1048025" y="4065800"/>
              <a:ext cx="139050" cy="139325"/>
            </a:xfrm>
            <a:custGeom>
              <a:rect b="b" l="l" r="r" t="t"/>
              <a:pathLst>
                <a:path extrusionOk="0" h="5573" w="5562">
                  <a:moveTo>
                    <a:pt x="3609" y="1"/>
                  </a:moveTo>
                  <a:lnTo>
                    <a:pt x="1" y="3608"/>
                  </a:lnTo>
                  <a:lnTo>
                    <a:pt x="1954" y="5573"/>
                  </a:lnTo>
                  <a:lnTo>
                    <a:pt x="5561" y="1965"/>
                  </a:lnTo>
                  <a:lnTo>
                    <a:pt x="3609"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16B32"/>
                </a:solidFill>
                <a:latin typeface="Arial"/>
                <a:ea typeface="Arial"/>
                <a:cs typeface="Arial"/>
                <a:sym typeface="Arial"/>
              </a:endParaRPr>
            </a:p>
          </p:txBody>
        </p:sp>
        <p:sp>
          <p:nvSpPr>
            <p:cNvPr id="113" name="Google Shape;113;p19"/>
            <p:cNvSpPr/>
            <p:nvPr/>
          </p:nvSpPr>
          <p:spPr>
            <a:xfrm>
              <a:off x="1252825" y="3938325"/>
              <a:ext cx="63125" cy="62025"/>
            </a:xfrm>
            <a:custGeom>
              <a:rect b="b" l="l" r="r" t="t"/>
              <a:pathLst>
                <a:path extrusionOk="0" h="2481" w="2525">
                  <a:moveTo>
                    <a:pt x="709" y="1"/>
                  </a:moveTo>
                  <a:cubicBezTo>
                    <a:pt x="590" y="1"/>
                    <a:pt x="471" y="46"/>
                    <a:pt x="381" y="135"/>
                  </a:cubicBezTo>
                  <a:lnTo>
                    <a:pt x="0" y="516"/>
                  </a:lnTo>
                  <a:lnTo>
                    <a:pt x="1953" y="2480"/>
                  </a:lnTo>
                  <a:lnTo>
                    <a:pt x="2346" y="2088"/>
                  </a:lnTo>
                  <a:cubicBezTo>
                    <a:pt x="2525" y="1909"/>
                    <a:pt x="2525" y="1623"/>
                    <a:pt x="2346" y="1445"/>
                  </a:cubicBezTo>
                  <a:lnTo>
                    <a:pt x="1036" y="135"/>
                  </a:lnTo>
                  <a:cubicBezTo>
                    <a:pt x="947" y="46"/>
                    <a:pt x="828" y="1"/>
                    <a:pt x="70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16B32"/>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718825" y="848550"/>
            <a:ext cx="3853200" cy="62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Research Questions</a:t>
            </a:r>
            <a:endParaRPr b="1"/>
          </a:p>
        </p:txBody>
      </p:sp>
      <p:sp>
        <p:nvSpPr>
          <p:cNvPr id="119" name="Google Shape;119;p20"/>
          <p:cNvSpPr txBox="1"/>
          <p:nvPr>
            <p:ph idx="1" type="subTitle"/>
          </p:nvPr>
        </p:nvSpPr>
        <p:spPr>
          <a:xfrm>
            <a:off x="849475" y="1671600"/>
            <a:ext cx="3591900" cy="180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Can post gastric sleeve weight loss be predicted at a monthly and daily interval</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What are the greatest factors when it comes to post-GS surgery weight loss</a:t>
            </a:r>
            <a:endParaRPr/>
          </a:p>
        </p:txBody>
      </p:sp>
      <p:pic>
        <p:nvPicPr>
          <p:cNvPr id="120" name="Google Shape;120;p20"/>
          <p:cNvPicPr preferRelativeResize="0"/>
          <p:nvPr/>
        </p:nvPicPr>
        <p:blipFill>
          <a:blip r:embed="rId3">
            <a:alphaModFix/>
          </a:blip>
          <a:stretch>
            <a:fillRect/>
          </a:stretch>
        </p:blipFill>
        <p:spPr>
          <a:xfrm>
            <a:off x="4572025" y="777125"/>
            <a:ext cx="4379902" cy="3367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800"/>
              <a:buNone/>
            </a:pPr>
            <a:r>
              <a:rPr lang="en">
                <a:solidFill>
                  <a:schemeClr val="accent6"/>
                </a:solidFill>
              </a:rPr>
              <a:t>Data</a:t>
            </a:r>
            <a:endParaRPr>
              <a:solidFill>
                <a:schemeClr val="accent6"/>
              </a:solidFill>
            </a:endParaRPr>
          </a:p>
        </p:txBody>
      </p:sp>
      <p:graphicFrame>
        <p:nvGraphicFramePr>
          <p:cNvPr id="126" name="Google Shape;126;p21"/>
          <p:cNvGraphicFramePr/>
          <p:nvPr/>
        </p:nvGraphicFramePr>
        <p:xfrm>
          <a:off x="103400" y="1355275"/>
          <a:ext cx="3000000" cy="3000000"/>
        </p:xfrm>
        <a:graphic>
          <a:graphicData uri="http://schemas.openxmlformats.org/drawingml/2006/table">
            <a:tbl>
              <a:tblPr>
                <a:noFill/>
                <a:tableStyleId>{4BE6D2E0-7D19-4EB0-B3CD-6242E12B1BBC}</a:tableStyleId>
              </a:tblPr>
              <a:tblGrid>
                <a:gridCol w="542925"/>
                <a:gridCol w="371475"/>
                <a:gridCol w="533400"/>
                <a:gridCol w="1114425"/>
                <a:gridCol w="1257300"/>
                <a:gridCol w="1485900"/>
                <a:gridCol w="619125"/>
                <a:gridCol w="733425"/>
                <a:gridCol w="266700"/>
                <a:gridCol w="238125"/>
                <a:gridCol w="304800"/>
                <a:gridCol w="695325"/>
                <a:gridCol w="457200"/>
                <a:gridCol w="523875"/>
              </a:tblGrid>
              <a:tr h="200025">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8/25/2023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258.6</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38761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3C47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9EAD3"/>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11.4</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CE7CF"/>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40.49806193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ADCC4"/>
                    </a:solidFill>
                  </a:tcPr>
                </a:tc>
                <a:tc>
                  <a:txBody>
                    <a:bodyPr/>
                    <a:lstStyle/>
                    <a:p>
                      <a:pPr indent="0" lvl="0" marL="0" marR="0" rtl="0" algn="l">
                        <a:lnSpc>
                          <a:spcPct val="115000"/>
                        </a:lnSpc>
                        <a:spcBef>
                          <a:spcPts val="0"/>
                        </a:spcBef>
                        <a:spcAft>
                          <a:spcPts val="0"/>
                        </a:spcAft>
                        <a:buClr>
                          <a:srgbClr val="000000"/>
                        </a:buClr>
                        <a:buSzPts val="1000"/>
                        <a:buFont typeface="Arial"/>
                        <a:buNone/>
                      </a:pPr>
                      <a:r>
                        <a:rPr lang="en" sz="1000" u="none" cap="none" strike="noStrike">
                          <a:solidFill>
                            <a:srgbClr val="1E1E1E"/>
                          </a:solidFill>
                        </a:rPr>
                        <a:t>Severe Obesity</a:t>
                      </a:r>
                      <a:endParaRPr sz="1000" u="none" cap="none" strike="noStrike">
                        <a:solidFill>
                          <a:srgbClr val="1E1E1E"/>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48.0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CF5E9"/>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51.0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CEAD6"/>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48.0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CF5E9"/>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9C69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Walk</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Liquids</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8/26/2023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258.0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3D7B24"/>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0.6</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3C47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0.6</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9EAD3"/>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12.0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BE6CF"/>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40.40409891</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ADCC4"/>
                    </a:solidFill>
                  </a:tcPr>
                </a:tc>
                <a:tc>
                  <a:txBody>
                    <a:bodyPr/>
                    <a:lstStyle/>
                    <a:p>
                      <a:pPr indent="0" lvl="0" marL="0" marR="0" rtl="0" algn="l">
                        <a:lnSpc>
                          <a:spcPct val="115000"/>
                        </a:lnSpc>
                        <a:spcBef>
                          <a:spcPts val="0"/>
                        </a:spcBef>
                        <a:spcAft>
                          <a:spcPts val="0"/>
                        </a:spcAft>
                        <a:buClr>
                          <a:srgbClr val="000000"/>
                        </a:buClr>
                        <a:buSzPts val="1000"/>
                        <a:buFont typeface="Arial"/>
                        <a:buNone/>
                      </a:pPr>
                      <a:r>
                        <a:rPr lang="en" sz="1000" u="none" cap="none" strike="noStrike">
                          <a:solidFill>
                            <a:srgbClr val="1E1E1E"/>
                          </a:solidFill>
                        </a:rPr>
                        <a:t>Severe Obesity</a:t>
                      </a:r>
                      <a:endParaRPr sz="1000" u="none" cap="none" strike="noStrike">
                        <a:solidFill>
                          <a:srgbClr val="1E1E1E"/>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48.0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CF5E9"/>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50.8</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DEAD8"/>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47.8</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BF4E7"/>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9C69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Walk</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Liquids</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8/27/2023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256.8</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468331"/>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1.2</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3C47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1.8</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BEBD5"/>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13.2</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AE6CF"/>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40.21617287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ADDC4"/>
                    </a:solidFill>
                  </a:tcPr>
                </a:tc>
                <a:tc>
                  <a:txBody>
                    <a:bodyPr/>
                    <a:lstStyle/>
                    <a:p>
                      <a:pPr indent="0" lvl="0" marL="0" marR="0" rtl="0" algn="l">
                        <a:lnSpc>
                          <a:spcPct val="115000"/>
                        </a:lnSpc>
                        <a:spcBef>
                          <a:spcPts val="0"/>
                        </a:spcBef>
                        <a:spcAft>
                          <a:spcPts val="0"/>
                        </a:spcAft>
                        <a:buClr>
                          <a:srgbClr val="000000"/>
                        </a:buClr>
                        <a:buSzPts val="1000"/>
                        <a:buFont typeface="Arial"/>
                        <a:buNone/>
                      </a:pPr>
                      <a:r>
                        <a:rPr lang="en" sz="1000" u="none" cap="none" strike="noStrike">
                          <a:solidFill>
                            <a:srgbClr val="1E1E1E"/>
                          </a:solidFill>
                        </a:rPr>
                        <a:t>Severe Obesity</a:t>
                      </a:r>
                      <a:endParaRPr sz="1000" u="none" cap="none" strike="noStrike">
                        <a:solidFill>
                          <a:srgbClr val="1E1E1E"/>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47.7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AF4E7"/>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50.5</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CDA"/>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47.5</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9F3E6"/>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9C69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Walk</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Liquids</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33375">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8/28/2023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255.0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548F45"/>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1.8</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3C47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3.6</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DECD8"/>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15.0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7E5CE"/>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39.9342838</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BDDC4"/>
                    </a:solidFill>
                  </a:tcPr>
                </a:tc>
                <a:tc>
                  <a:txBody>
                    <a:bodyPr/>
                    <a:lstStyle/>
                    <a:p>
                      <a:pPr indent="0" lvl="0" marL="0" marR="0" rtl="0" algn="l">
                        <a:lnSpc>
                          <a:spcPct val="115000"/>
                        </a:lnSpc>
                        <a:spcBef>
                          <a:spcPts val="0"/>
                        </a:spcBef>
                        <a:spcAft>
                          <a:spcPts val="0"/>
                        </a:spcAft>
                        <a:buClr>
                          <a:srgbClr val="000000"/>
                        </a:buClr>
                        <a:buSzPts val="1000"/>
                        <a:buFont typeface="Arial"/>
                        <a:buNone/>
                      </a:pPr>
                      <a:r>
                        <a:rPr lang="en" sz="1000" u="none" cap="none" strike="noStrike">
                          <a:solidFill>
                            <a:srgbClr val="1E1E1E"/>
                          </a:solidFill>
                        </a:rPr>
                        <a:t>Class 2 Obesity</a:t>
                      </a:r>
                      <a:endParaRPr sz="1000" u="none" cap="none" strike="noStrike">
                        <a:solidFill>
                          <a:srgbClr val="1E1E1E"/>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6D01"/>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47.4</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9F3E5"/>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50.3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0ECDB"/>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47.1</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7F2E4"/>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9C69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Walk</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Liquids</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33375">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8/29/2023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254.3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59934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0.7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3C47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EEDD9"/>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15.7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7E5CE"/>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39.82466028</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BDDC4"/>
                    </a:solidFill>
                  </a:tcPr>
                </a:tc>
                <a:tc>
                  <a:txBody>
                    <a:bodyPr/>
                    <a:lstStyle/>
                    <a:p>
                      <a:pPr indent="0" lvl="0" marL="0" marR="0" rtl="0" algn="l">
                        <a:lnSpc>
                          <a:spcPct val="115000"/>
                        </a:lnSpc>
                        <a:spcBef>
                          <a:spcPts val="0"/>
                        </a:spcBef>
                        <a:spcAft>
                          <a:spcPts val="0"/>
                        </a:spcAft>
                        <a:buClr>
                          <a:srgbClr val="000000"/>
                        </a:buClr>
                        <a:buSzPts val="1000"/>
                        <a:buFont typeface="Arial"/>
                        <a:buNone/>
                      </a:pPr>
                      <a:r>
                        <a:rPr lang="en" sz="1000" u="none" cap="none" strike="noStrike">
                          <a:solidFill>
                            <a:srgbClr val="1E1E1E"/>
                          </a:solidFill>
                        </a:rPr>
                        <a:t>Class 2 Obesity</a:t>
                      </a:r>
                      <a:endParaRPr sz="1000" u="none" cap="none" strike="noStrike">
                        <a:solidFill>
                          <a:srgbClr val="1E1E1E"/>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6D01"/>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47.3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8F3E5"/>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50.3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0ECDB"/>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47.0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7F2E3"/>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9C69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Walk</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Liquids</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33375">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8/30/2023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251.7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6CA569"/>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2.6</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C37C"/>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6.9</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1EEDC"/>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18.3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3E4C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39.41748719</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BDDC5"/>
                    </a:solidFill>
                  </a:tcPr>
                </a:tc>
                <a:tc>
                  <a:txBody>
                    <a:bodyPr/>
                    <a:lstStyle/>
                    <a:p>
                      <a:pPr indent="0" lvl="0" marL="0" marR="0" rtl="0" algn="l">
                        <a:lnSpc>
                          <a:spcPct val="115000"/>
                        </a:lnSpc>
                        <a:spcBef>
                          <a:spcPts val="0"/>
                        </a:spcBef>
                        <a:spcAft>
                          <a:spcPts val="0"/>
                        </a:spcAft>
                        <a:buClr>
                          <a:srgbClr val="000000"/>
                        </a:buClr>
                        <a:buSzPts val="1000"/>
                        <a:buFont typeface="Arial"/>
                        <a:buNone/>
                      </a:pPr>
                      <a:r>
                        <a:rPr lang="en" sz="1000" u="none" cap="none" strike="noStrike">
                          <a:solidFill>
                            <a:srgbClr val="1E1E1E"/>
                          </a:solidFill>
                        </a:rPr>
                        <a:t>Class 2 Obesity</a:t>
                      </a:r>
                      <a:endParaRPr sz="1000" u="none" cap="none" strike="noStrike">
                        <a:solidFill>
                          <a:srgbClr val="1E1E1E"/>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6D01"/>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46.9</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6F1E2"/>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50.0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1EED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46.7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5F1E1"/>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9C69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Walk</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Liquids</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33375">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8/31/2023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247.7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8AC095"/>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67</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C37C"/>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10.9</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6F1E2"/>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22.3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BFE3CB"/>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38.79106705</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BDDC5"/>
                    </a:solidFill>
                  </a:tcPr>
                </a:tc>
                <a:tc>
                  <a:txBody>
                    <a:bodyPr/>
                    <a:lstStyle/>
                    <a:p>
                      <a:pPr indent="0" lvl="0" marL="0" marR="0" rtl="0" algn="l">
                        <a:lnSpc>
                          <a:spcPct val="115000"/>
                        </a:lnSpc>
                        <a:spcBef>
                          <a:spcPts val="0"/>
                        </a:spcBef>
                        <a:spcAft>
                          <a:spcPts val="0"/>
                        </a:spcAft>
                        <a:buClr>
                          <a:srgbClr val="000000"/>
                        </a:buClr>
                        <a:buSzPts val="1000"/>
                        <a:buFont typeface="Arial"/>
                        <a:buNone/>
                      </a:pPr>
                      <a:r>
                        <a:rPr lang="en" sz="1000" u="none" cap="none" strike="noStrike">
                          <a:solidFill>
                            <a:srgbClr val="1E1E1E"/>
                          </a:solidFill>
                        </a:rPr>
                        <a:t>Class 2 Obesity</a:t>
                      </a:r>
                      <a:endParaRPr sz="1000" u="none" cap="none" strike="noStrike">
                        <a:solidFill>
                          <a:srgbClr val="1E1E1E"/>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6D01"/>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46.6</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5F1E1"/>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49.8</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2EEDE"/>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46.3</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3F0DF"/>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60</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9C69D"/>
                    </a:solidFill>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Walk</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000"/>
                        <a:buFont typeface="Arial"/>
                        <a:buNone/>
                      </a:pPr>
                      <a:r>
                        <a:rPr lang="en" sz="1000" u="none" cap="none" strike="noStrike"/>
                        <a:t>Liquids</a:t>
                      </a:r>
                      <a:endParaRPr sz="1000" u="none" cap="none" strike="noStrike"/>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2"/>
          <p:cNvSpPr txBox="1"/>
          <p:nvPr>
            <p:ph idx="1" type="body"/>
          </p:nvPr>
        </p:nvSpPr>
        <p:spPr>
          <a:xfrm>
            <a:off x="387900" y="1594025"/>
            <a:ext cx="2808000" cy="2681100"/>
          </a:xfrm>
          <a:prstGeom prst="rect">
            <a:avLst/>
          </a:prstGeom>
          <a:noFill/>
          <a:ln>
            <a:noFill/>
          </a:ln>
        </p:spPr>
        <p:txBody>
          <a:bodyPr anchorCtr="0" anchor="ctr" bIns="91425" lIns="91425" spcFirstLastPara="1" rIns="91425" wrap="square" tIns="91425">
            <a:noAutofit/>
          </a:bodyPr>
          <a:lstStyle/>
          <a:p>
            <a:pPr indent="-317500" lvl="0" marL="457200" rtl="0" algn="l">
              <a:lnSpc>
                <a:spcPct val="100000"/>
              </a:lnSpc>
              <a:spcBef>
                <a:spcPts val="0"/>
              </a:spcBef>
              <a:spcAft>
                <a:spcPts val="0"/>
              </a:spcAft>
              <a:buClr>
                <a:schemeClr val="lt1"/>
              </a:buClr>
              <a:buSzPts val="1400"/>
              <a:buChar char="●"/>
            </a:pPr>
            <a:r>
              <a:rPr lang="en">
                <a:solidFill>
                  <a:schemeClr val="lt1"/>
                </a:solidFill>
              </a:rPr>
              <a:t>I plan on using new packages I have found on LinkedIn to perform a </a:t>
            </a:r>
            <a:r>
              <a:rPr b="1" lang="en">
                <a:solidFill>
                  <a:schemeClr val="lt1"/>
                </a:solidFill>
              </a:rPr>
              <a:t>time series analysis as well as some forecasting to predict weight trends</a:t>
            </a:r>
            <a:endParaRPr b="1">
              <a:solidFill>
                <a:schemeClr val="lt1"/>
              </a:solidFill>
            </a:endParaRPr>
          </a:p>
          <a:p>
            <a:pPr indent="0" lvl="0" marL="0" rtl="0" algn="l">
              <a:lnSpc>
                <a:spcPct val="100000"/>
              </a:lnSpc>
              <a:spcBef>
                <a:spcPts val="1000"/>
              </a:spcBef>
              <a:spcAft>
                <a:spcPts val="1000"/>
              </a:spcAft>
              <a:buSzPts val="1200"/>
              <a:buNone/>
            </a:pPr>
            <a:r>
              <a:t/>
            </a:r>
            <a:endParaRPr>
              <a:solidFill>
                <a:schemeClr val="lt1"/>
              </a:solidFill>
            </a:endParaRPr>
          </a:p>
        </p:txBody>
      </p:sp>
      <p:sp>
        <p:nvSpPr>
          <p:cNvPr id="132" name="Google Shape;132;p22"/>
          <p:cNvSpPr txBox="1"/>
          <p:nvPr>
            <p:ph type="title"/>
          </p:nvPr>
        </p:nvSpPr>
        <p:spPr>
          <a:xfrm>
            <a:off x="718900" y="421350"/>
            <a:ext cx="7337700" cy="75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800"/>
              <a:buNone/>
            </a:pPr>
            <a:r>
              <a:rPr lang="en"/>
              <a:t>Methodology &amp; Next Steps</a:t>
            </a:r>
            <a:endParaRPr/>
          </a:p>
        </p:txBody>
      </p:sp>
      <p:pic>
        <p:nvPicPr>
          <p:cNvPr id="133" name="Google Shape;133;p22"/>
          <p:cNvPicPr preferRelativeResize="0"/>
          <p:nvPr/>
        </p:nvPicPr>
        <p:blipFill rotWithShape="1">
          <a:blip r:embed="rId3">
            <a:alphaModFix/>
          </a:blip>
          <a:srcRect b="4948" l="0" r="0" t="3918"/>
          <a:stretch/>
        </p:blipFill>
        <p:spPr>
          <a:xfrm>
            <a:off x="718900" y="1348100"/>
            <a:ext cx="3572400" cy="3255401"/>
          </a:xfrm>
          <a:prstGeom prst="rect">
            <a:avLst/>
          </a:prstGeom>
          <a:noFill/>
          <a:ln cap="flat" cmpd="sng" w="19050">
            <a:solidFill>
              <a:schemeClr val="lt1"/>
            </a:solidFill>
            <a:prstDash val="solid"/>
            <a:round/>
            <a:headEnd len="sm" w="sm" type="none"/>
            <a:tailEnd len="sm" w="sm" type="none"/>
          </a:ln>
        </p:spPr>
      </p:pic>
      <p:cxnSp>
        <p:nvCxnSpPr>
          <p:cNvPr id="134" name="Google Shape;134;p22"/>
          <p:cNvCxnSpPr>
            <a:stCxn id="133" idx="1"/>
          </p:cNvCxnSpPr>
          <p:nvPr/>
        </p:nvCxnSpPr>
        <p:spPr>
          <a:xfrm rot="10800000">
            <a:off x="-64400" y="2975800"/>
            <a:ext cx="783300" cy="0"/>
          </a:xfrm>
          <a:prstGeom prst="straightConnector1">
            <a:avLst/>
          </a:prstGeom>
          <a:noFill/>
          <a:ln cap="flat" cmpd="sng" w="19050">
            <a:solidFill>
              <a:schemeClr val="lt1"/>
            </a:solidFill>
            <a:prstDash val="solid"/>
            <a:round/>
            <a:headEnd len="sm" w="sm" type="none"/>
            <a:tailEnd len="sm" w="sm" type="none"/>
          </a:ln>
        </p:spPr>
      </p:cxnSp>
      <p:cxnSp>
        <p:nvCxnSpPr>
          <p:cNvPr id="135" name="Google Shape;135;p22"/>
          <p:cNvCxnSpPr>
            <a:stCxn id="133" idx="2"/>
          </p:cNvCxnSpPr>
          <p:nvPr/>
        </p:nvCxnSpPr>
        <p:spPr>
          <a:xfrm>
            <a:off x="2505100" y="4603501"/>
            <a:ext cx="0" cy="546000"/>
          </a:xfrm>
          <a:prstGeom prst="straightConnector1">
            <a:avLst/>
          </a:prstGeom>
          <a:noFill/>
          <a:ln cap="flat" cmpd="sng" w="19050">
            <a:solidFill>
              <a:schemeClr val="lt1"/>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3"/>
          <p:cNvSpPr txBox="1"/>
          <p:nvPr>
            <p:ph idx="1" type="subTitle"/>
          </p:nvPr>
        </p:nvSpPr>
        <p:spPr>
          <a:xfrm>
            <a:off x="4213650" y="1855643"/>
            <a:ext cx="4211400" cy="2170800"/>
          </a:xfrm>
          <a:prstGeom prst="rect">
            <a:avLst/>
          </a:prstGeom>
          <a:noFill/>
          <a:ln>
            <a:noFill/>
          </a:ln>
        </p:spPr>
        <p:txBody>
          <a:bodyPr anchorCtr="0" anchor="ctr" bIns="91425" lIns="91425" spcFirstLastPara="1" rIns="91425" wrap="square" tIns="91425">
            <a:noAutofit/>
          </a:bodyPr>
          <a:lstStyle/>
          <a:p>
            <a:pPr indent="-292100" lvl="0" marL="457200" rtl="0" algn="l">
              <a:lnSpc>
                <a:spcPct val="100000"/>
              </a:lnSpc>
              <a:spcBef>
                <a:spcPts val="0"/>
              </a:spcBef>
              <a:spcAft>
                <a:spcPts val="0"/>
              </a:spcAft>
              <a:buClr>
                <a:schemeClr val="lt2"/>
              </a:buClr>
              <a:buSzPts val="1000"/>
              <a:buChar char="●"/>
            </a:pPr>
            <a:r>
              <a:rPr lang="en"/>
              <a:t>Data science has been slowly breaking into clinical research, but has yet to touch this area of bariatric surgery</a:t>
            </a:r>
            <a:endParaRPr/>
          </a:p>
          <a:p>
            <a:pPr indent="-292100" lvl="0" marL="457200" rtl="0" algn="l">
              <a:lnSpc>
                <a:spcPct val="100000"/>
              </a:lnSpc>
              <a:spcBef>
                <a:spcPts val="0"/>
              </a:spcBef>
              <a:spcAft>
                <a:spcPts val="0"/>
              </a:spcAft>
              <a:buClr>
                <a:schemeClr val="lt2"/>
              </a:buClr>
              <a:buSzPts val="1000"/>
              <a:buChar char="●"/>
            </a:pPr>
            <a:r>
              <a:rPr lang="en"/>
              <a:t>I would like to see what can be expected for this surgery to help not only myself but others</a:t>
            </a:r>
            <a:endParaRPr/>
          </a:p>
        </p:txBody>
      </p:sp>
      <p:sp>
        <p:nvSpPr>
          <p:cNvPr id="141" name="Google Shape;141;p23"/>
          <p:cNvSpPr txBox="1"/>
          <p:nvPr>
            <p:ph type="title"/>
          </p:nvPr>
        </p:nvSpPr>
        <p:spPr>
          <a:xfrm>
            <a:off x="4213650" y="1125580"/>
            <a:ext cx="38547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800"/>
              <a:buNone/>
            </a:pPr>
            <a:r>
              <a:rPr lang="en"/>
              <a:t>CONCLUSIONS</a:t>
            </a:r>
            <a:endParaRPr/>
          </a:p>
        </p:txBody>
      </p:sp>
      <p:pic>
        <p:nvPicPr>
          <p:cNvPr id="142" name="Google Shape;142;p23"/>
          <p:cNvPicPr preferRelativeResize="0"/>
          <p:nvPr/>
        </p:nvPicPr>
        <p:blipFill rotWithShape="1">
          <a:blip r:embed="rId3">
            <a:alphaModFix/>
          </a:blip>
          <a:srcRect b="11556" l="30554" r="33617" t="2775"/>
          <a:stretch/>
        </p:blipFill>
        <p:spPr>
          <a:xfrm>
            <a:off x="718900" y="540000"/>
            <a:ext cx="3020525" cy="4063500"/>
          </a:xfrm>
          <a:prstGeom prst="rect">
            <a:avLst/>
          </a:prstGeom>
          <a:noFill/>
          <a:ln cap="flat" cmpd="sng" w="19050">
            <a:solidFill>
              <a:schemeClr val="lt2"/>
            </a:solidFill>
            <a:prstDash val="solid"/>
            <a:round/>
            <a:headEnd len="sm" w="sm" type="none"/>
            <a:tailEnd len="sm" w="sm" type="none"/>
          </a:ln>
        </p:spPr>
      </p:pic>
      <p:cxnSp>
        <p:nvCxnSpPr>
          <p:cNvPr id="143" name="Google Shape;143;p23"/>
          <p:cNvCxnSpPr>
            <a:stCxn id="142" idx="2"/>
          </p:cNvCxnSpPr>
          <p:nvPr/>
        </p:nvCxnSpPr>
        <p:spPr>
          <a:xfrm>
            <a:off x="2229162" y="4603500"/>
            <a:ext cx="0" cy="662400"/>
          </a:xfrm>
          <a:prstGeom prst="straightConnector1">
            <a:avLst/>
          </a:prstGeom>
          <a:noFill/>
          <a:ln cap="flat" cmpd="sng" w="19050">
            <a:solidFill>
              <a:schemeClr val="lt2"/>
            </a:solidFill>
            <a:prstDash val="solid"/>
            <a:round/>
            <a:headEnd len="sm" w="sm" type="none"/>
            <a:tailEnd len="sm" w="sm" type="none"/>
          </a:ln>
        </p:spPr>
      </p:cxnSp>
      <p:cxnSp>
        <p:nvCxnSpPr>
          <p:cNvPr id="144" name="Google Shape;144;p23"/>
          <p:cNvCxnSpPr>
            <a:stCxn id="142" idx="0"/>
          </p:cNvCxnSpPr>
          <p:nvPr/>
        </p:nvCxnSpPr>
        <p:spPr>
          <a:xfrm rot="10800000">
            <a:off x="2229162" y="-28500"/>
            <a:ext cx="0" cy="568500"/>
          </a:xfrm>
          <a:prstGeom prst="straightConnector1">
            <a:avLst/>
          </a:prstGeom>
          <a:noFill/>
          <a:ln cap="flat" cmpd="sng" w="19050">
            <a:solidFill>
              <a:schemeClr val="lt2"/>
            </a:solidFill>
            <a:prstDash val="solid"/>
            <a:round/>
            <a:headEnd len="sm" w="sm" type="none"/>
            <a:tailEnd len="sm" w="sm"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4"/>
          <p:cNvSpPr txBox="1"/>
          <p:nvPr>
            <p:ph idx="1" type="subTitle"/>
          </p:nvPr>
        </p:nvSpPr>
        <p:spPr>
          <a:xfrm>
            <a:off x="712650" y="857250"/>
            <a:ext cx="7712400" cy="38526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600">
                <a:solidFill>
                  <a:schemeClr val="accent5"/>
                </a:solidFill>
                <a:latin typeface="Roboto"/>
                <a:ea typeface="Roboto"/>
                <a:cs typeface="Roboto"/>
                <a:sym typeface="Roboto"/>
              </a:rPr>
              <a:t>Benaiges D, Más-Lorenzo A, Goday A, Ramon JM, Chillarón JJ, Pedro-Botet J, Flores-Le Roux JA. Laparoscopic</a:t>
            </a:r>
            <a:r>
              <a:rPr lang="en" sz="1200">
                <a:solidFill>
                  <a:schemeClr val="accent5"/>
                </a:solidFill>
                <a:latin typeface="Roboto"/>
                <a:ea typeface="Roboto"/>
                <a:cs typeface="Roboto"/>
                <a:sym typeface="Roboto"/>
              </a:rPr>
              <a:t> </a:t>
            </a:r>
            <a:r>
              <a:rPr lang="en" sz="700">
                <a:solidFill>
                  <a:schemeClr val="accent5"/>
                </a:solidFill>
                <a:latin typeface="Roboto"/>
                <a:ea typeface="Roboto"/>
                <a:cs typeface="Roboto"/>
                <a:sym typeface="Roboto"/>
              </a:rPr>
              <a:t>sleeve gastrectomy: More than a restrictive bariatric surgery procedure? World J Gastroenterol. 2015 Nov 7;21(41):11804-14. doi: 10.3748/wjg.v21.i41.11804. PMID: 26557004; PMCID: PMC4631978.</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rPr lang="en" sz="700">
                <a:solidFill>
                  <a:schemeClr val="accent5"/>
                </a:solidFill>
                <a:latin typeface="Roboto"/>
                <a:ea typeface="Roboto"/>
                <a:cs typeface="Roboto"/>
                <a:sym typeface="Roboto"/>
              </a:rPr>
              <a:t>Carvalho Silveira F, Maranga G, Mitchell F, Nowak BA, Ren-Fielding CJ, Fielding GA. First-year weight loss following gastric band surgery predicts long-term outcomes. ANZ J Surg. 2021 Nov;91(11):2443-2446. doi: 10.1111/ans.17233. Epub 2021 Sep 28. PMID: 34582100.</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rPr lang="en" sz="700">
                <a:solidFill>
                  <a:schemeClr val="accent5"/>
                </a:solidFill>
                <a:latin typeface="Roboto"/>
                <a:ea typeface="Roboto"/>
                <a:cs typeface="Roboto"/>
                <a:sym typeface="Roboto"/>
              </a:rPr>
              <a:t>Kassir R, Debs T, Blanc P, Gugenheim J, Ben Amor I, Boutet C, Tiffet O. Complications of bariatric surgery: Presentation and emergency management. Int J Surg. 2016 Mar;27:77-81. doi: 10.1016/j.ijsu.2016.01.067. Epub 2016 Jan 22. PMID: 26808323.</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rPr lang="en" sz="700">
                <a:solidFill>
                  <a:schemeClr val="accent5"/>
                </a:solidFill>
                <a:latin typeface="Roboto"/>
                <a:ea typeface="Roboto"/>
                <a:cs typeface="Roboto"/>
                <a:sym typeface="Roboto"/>
              </a:rPr>
              <a:t>Karpińska IA, Kulawik J, Pisarska-Adamczyk M, Wysocki M, Pędziwiatr M, Major P. Is It Possible to Predict Weight Loss After Bariatric Surgery?-External Validation of Predictive Models. Obes Surg. 2021 Jul;31(7):2994-3004. doi: 10.1007/s11695-021-05341-w. Epub 2021 Mar 13. PMID: 33712937; PMCID: PMC8175311.</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rPr lang="en" sz="700">
                <a:solidFill>
                  <a:schemeClr val="accent5"/>
                </a:solidFill>
                <a:latin typeface="Roboto"/>
                <a:ea typeface="Roboto"/>
                <a:cs typeface="Roboto"/>
                <a:sym typeface="Roboto"/>
              </a:rPr>
              <a:t>O'Brien PE, Hindle A, Brennan L, Skinner S, Burton P, Smith A, Crosthwaite G, Brown W. Long-Term Outcomes After Bariatric Surgery: a Systematic Review and Meta-analysis of Weight Loss at 10 or More Years for All Bariatric Procedures and a Single-Centre Review of 20-Year Outcomes After Adjustable Gastric Banding. Obes Surg. 2019 Jan;29(1):3-14. doi: 10.1007/s11695-018-3525-0. PMID: 30293134; PMCID: PMC6320354</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rPr lang="en" sz="700">
                <a:solidFill>
                  <a:schemeClr val="accent5"/>
                </a:solidFill>
                <a:latin typeface="Roboto"/>
                <a:ea typeface="Roboto"/>
                <a:cs typeface="Roboto"/>
                <a:sym typeface="Roboto"/>
              </a:rPr>
              <a:t>Pekkarinen T, Mustonen H, Sane T, Jaser N, Juuti A, Leivonen M. Long-Term Effect of Gastric Bypass and Sleeve Gastrectomy on Severe Obesity: Do Preoperative Weight Loss and Binge Eating Behavior Predict the Outcome of Bariatric Surgery? Obes Surg. 2016 Sep;26(9):2161-2167. doi: 10.1007/s11695-016-2090-7. PMID: 26843084</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rPr lang="en" sz="700">
                <a:solidFill>
                  <a:schemeClr val="accent5"/>
                </a:solidFill>
                <a:latin typeface="Roboto"/>
                <a:ea typeface="Roboto"/>
                <a:cs typeface="Roboto"/>
                <a:sym typeface="Roboto"/>
              </a:rPr>
              <a:t>Schrader G, Stefanovic S, Gibbs A, Elmslie R, Higgins B, Slavotinek A. Do psychosocial factors predict weight loss following gastric surgery for obesity? Aust N Z J Psychiatry. 1990 Dec;24(4):496-9. doi: 10.3109/00048679009062905. PMID: 2073225.</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t/>
            </a:r>
            <a:endParaRPr sz="700">
              <a:solidFill>
                <a:schemeClr val="accent5"/>
              </a:solidFill>
              <a:latin typeface="Roboto"/>
              <a:ea typeface="Roboto"/>
              <a:cs typeface="Roboto"/>
              <a:sym typeface="Roboto"/>
            </a:endParaRPr>
          </a:p>
          <a:p>
            <a:pPr indent="0" lvl="0" marL="0" rtl="0" algn="l">
              <a:lnSpc>
                <a:spcPct val="115000"/>
              </a:lnSpc>
              <a:spcBef>
                <a:spcPts val="0"/>
              </a:spcBef>
              <a:spcAft>
                <a:spcPts val="0"/>
              </a:spcAft>
              <a:buNone/>
            </a:pPr>
            <a:r>
              <a:rPr lang="en" sz="700">
                <a:solidFill>
                  <a:schemeClr val="accent5"/>
                </a:solidFill>
                <a:latin typeface="Roboto"/>
                <a:ea typeface="Roboto"/>
                <a:cs typeface="Roboto"/>
                <a:sym typeface="Roboto"/>
              </a:rPr>
              <a:t>Vitiello A, Abu-Abeid A, Dayan D, Berardi G, Musella M. Long-Term Results of Laparoscopic Sleeve Gastrectomy: a Review of Studies Reporting 10+ Years Outcomes. Obes Surg. 2023 Sep 25. doi: 10.1007/s11695-023-06824-8. Epub ahead of print. PMID: 37743393</a:t>
            </a:r>
            <a:endParaRPr sz="700">
              <a:solidFill>
                <a:schemeClr val="accent5"/>
              </a:solidFill>
              <a:highlight>
                <a:schemeClr val="accent1"/>
              </a:highlight>
              <a:latin typeface="Roboto"/>
              <a:ea typeface="Roboto"/>
              <a:cs typeface="Roboto"/>
              <a:sym typeface="Roboto"/>
            </a:endParaRPr>
          </a:p>
          <a:p>
            <a:pPr indent="0" lvl="0" marL="0" rtl="0" algn="l">
              <a:lnSpc>
                <a:spcPct val="115000"/>
              </a:lnSpc>
              <a:spcBef>
                <a:spcPts val="0"/>
              </a:spcBef>
              <a:spcAft>
                <a:spcPts val="0"/>
              </a:spcAft>
              <a:buNone/>
            </a:pPr>
            <a:r>
              <a:t/>
            </a:r>
            <a:endParaRPr sz="700">
              <a:solidFill>
                <a:srgbClr val="4A86E8"/>
              </a:solidFill>
              <a:latin typeface="Roboto"/>
              <a:ea typeface="Roboto"/>
              <a:cs typeface="Roboto"/>
              <a:sym typeface="Roboto"/>
            </a:endParaRPr>
          </a:p>
          <a:p>
            <a:pPr indent="0" lvl="0" marL="0" rtl="0" algn="l">
              <a:lnSpc>
                <a:spcPct val="115000"/>
              </a:lnSpc>
              <a:spcBef>
                <a:spcPts val="0"/>
              </a:spcBef>
              <a:spcAft>
                <a:spcPts val="0"/>
              </a:spcAft>
              <a:buNone/>
            </a:pPr>
            <a:r>
              <a:t/>
            </a:r>
            <a:endParaRPr sz="700">
              <a:solidFill>
                <a:srgbClr val="4A86E8"/>
              </a:solidFill>
              <a:latin typeface="Roboto"/>
              <a:ea typeface="Roboto"/>
              <a:cs typeface="Roboto"/>
              <a:sym typeface="Roboto"/>
            </a:endParaRPr>
          </a:p>
          <a:p>
            <a:pPr indent="0" lvl="0" marL="0" rtl="0" algn="l">
              <a:lnSpc>
                <a:spcPct val="115000"/>
              </a:lnSpc>
              <a:spcBef>
                <a:spcPts val="0"/>
              </a:spcBef>
              <a:spcAft>
                <a:spcPts val="0"/>
              </a:spcAft>
              <a:buNone/>
            </a:pPr>
            <a:r>
              <a:t/>
            </a:r>
            <a:endParaRPr sz="700">
              <a:solidFill>
                <a:srgbClr val="4A86E8"/>
              </a:solidFill>
              <a:latin typeface="Roboto"/>
              <a:ea typeface="Roboto"/>
              <a:cs typeface="Roboto"/>
              <a:sym typeface="Roboto"/>
            </a:endParaRPr>
          </a:p>
        </p:txBody>
      </p:sp>
      <p:sp>
        <p:nvSpPr>
          <p:cNvPr id="150" name="Google Shape;150;p24"/>
          <p:cNvSpPr txBox="1"/>
          <p:nvPr>
            <p:ph type="title"/>
          </p:nvPr>
        </p:nvSpPr>
        <p:spPr>
          <a:xfrm>
            <a:off x="970850" y="175375"/>
            <a:ext cx="6828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References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5"/>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Literature Review</a:t>
            </a:r>
            <a:endParaRPr/>
          </a:p>
        </p:txBody>
      </p:sp>
      <p:sp>
        <p:nvSpPr>
          <p:cNvPr id="156" name="Google Shape;156;p25"/>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Kelsey Woods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